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2" r:id="rId4"/>
    <p:sldId id="277" r:id="rId5"/>
    <p:sldId id="276" r:id="rId6"/>
    <p:sldId id="258" r:id="rId7"/>
    <p:sldId id="273" r:id="rId8"/>
    <p:sldId id="264" r:id="rId9"/>
    <p:sldId id="265" r:id="rId10"/>
    <p:sldId id="259" r:id="rId11"/>
    <p:sldId id="274" r:id="rId12"/>
    <p:sldId id="278" r:id="rId13"/>
    <p:sldId id="269" r:id="rId14"/>
    <p:sldId id="270" r:id="rId15"/>
    <p:sldId id="275" r:id="rId16"/>
    <p:sldId id="267" r:id="rId17"/>
    <p:sldId id="262" r:id="rId18"/>
    <p:sldId id="26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CA00"/>
    <a:srgbClr val="FFD521"/>
    <a:srgbClr val="4F81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7" d="100"/>
          <a:sy n="87" d="100"/>
        </p:scale>
        <p:origin x="52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858F5-5EE5-9D4E-23ED-B407454CD9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367D578-1196-627A-E00F-9E543A252D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10A44F8-59C3-52BD-C16B-F8580A001ED9}"/>
              </a:ext>
            </a:extLst>
          </p:cNvPr>
          <p:cNvSpPr>
            <a:spLocks noGrp="1"/>
          </p:cNvSpPr>
          <p:nvPr>
            <p:ph type="dt" sz="half" idx="10"/>
          </p:nvPr>
        </p:nvSpPr>
        <p:spPr/>
        <p:txBody>
          <a:bodyPr/>
          <a:lstStyle/>
          <a:p>
            <a:fld id="{8407EB7A-5606-4E9D-BC06-0AC08780D3FB}" type="datetimeFigureOut">
              <a:rPr lang="en-GB" smtClean="0"/>
              <a:t>16/03/2023</a:t>
            </a:fld>
            <a:endParaRPr lang="en-GB"/>
          </a:p>
        </p:txBody>
      </p:sp>
      <p:sp>
        <p:nvSpPr>
          <p:cNvPr id="5" name="Footer Placeholder 4">
            <a:extLst>
              <a:ext uri="{FF2B5EF4-FFF2-40B4-BE49-F238E27FC236}">
                <a16:creationId xmlns:a16="http://schemas.microsoft.com/office/drawing/2014/main" id="{4E64418D-D7B3-66FE-AE76-013211E32F1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AA7630A-5241-A97B-DE8F-C61484FF4A33}"/>
              </a:ext>
            </a:extLst>
          </p:cNvPr>
          <p:cNvSpPr>
            <a:spLocks noGrp="1"/>
          </p:cNvSpPr>
          <p:nvPr>
            <p:ph type="sldNum" sz="quarter" idx="12"/>
          </p:nvPr>
        </p:nvSpPr>
        <p:spPr/>
        <p:txBody>
          <a:bodyPr/>
          <a:lstStyle/>
          <a:p>
            <a:fld id="{E00DDB37-16BE-4A89-A4BD-9E6FF8F1D209}" type="slidenum">
              <a:rPr lang="en-GB" smtClean="0"/>
              <a:t>‹#›</a:t>
            </a:fld>
            <a:endParaRPr lang="en-GB"/>
          </a:p>
        </p:txBody>
      </p:sp>
    </p:spTree>
    <p:extLst>
      <p:ext uri="{BB962C8B-B14F-4D97-AF65-F5344CB8AC3E}">
        <p14:creationId xmlns:p14="http://schemas.microsoft.com/office/powerpoint/2010/main" val="250653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8090D-2697-FE18-44D9-0742A8C004C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5AE2E49-38B6-A100-2C11-1C9F483BF3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5F2DF9C-E7F7-50C2-116D-A1497960F07B}"/>
              </a:ext>
            </a:extLst>
          </p:cNvPr>
          <p:cNvSpPr>
            <a:spLocks noGrp="1"/>
          </p:cNvSpPr>
          <p:nvPr>
            <p:ph type="dt" sz="half" idx="10"/>
          </p:nvPr>
        </p:nvSpPr>
        <p:spPr/>
        <p:txBody>
          <a:bodyPr/>
          <a:lstStyle/>
          <a:p>
            <a:fld id="{8407EB7A-5606-4E9D-BC06-0AC08780D3FB}" type="datetimeFigureOut">
              <a:rPr lang="en-GB" smtClean="0"/>
              <a:t>16/03/2023</a:t>
            </a:fld>
            <a:endParaRPr lang="en-GB"/>
          </a:p>
        </p:txBody>
      </p:sp>
      <p:sp>
        <p:nvSpPr>
          <p:cNvPr id="5" name="Footer Placeholder 4">
            <a:extLst>
              <a:ext uri="{FF2B5EF4-FFF2-40B4-BE49-F238E27FC236}">
                <a16:creationId xmlns:a16="http://schemas.microsoft.com/office/drawing/2014/main" id="{9E030DE6-B26F-EB65-3774-BBC304E0EC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E5BF79F-5265-ED09-5A15-B047FA0EEF43}"/>
              </a:ext>
            </a:extLst>
          </p:cNvPr>
          <p:cNvSpPr>
            <a:spLocks noGrp="1"/>
          </p:cNvSpPr>
          <p:nvPr>
            <p:ph type="sldNum" sz="quarter" idx="12"/>
          </p:nvPr>
        </p:nvSpPr>
        <p:spPr/>
        <p:txBody>
          <a:bodyPr/>
          <a:lstStyle/>
          <a:p>
            <a:fld id="{E00DDB37-16BE-4A89-A4BD-9E6FF8F1D209}" type="slidenum">
              <a:rPr lang="en-GB" smtClean="0"/>
              <a:t>‹#›</a:t>
            </a:fld>
            <a:endParaRPr lang="en-GB"/>
          </a:p>
        </p:txBody>
      </p:sp>
    </p:spTree>
    <p:extLst>
      <p:ext uri="{BB962C8B-B14F-4D97-AF65-F5344CB8AC3E}">
        <p14:creationId xmlns:p14="http://schemas.microsoft.com/office/powerpoint/2010/main" val="1891933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E2FF4FF-DD66-3764-5189-90F5E1EA573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51C834F-3F77-37D3-7DF4-511DFEBE38C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25DAFFA-D407-2D2E-55DF-F3048EAEA8F3}"/>
              </a:ext>
            </a:extLst>
          </p:cNvPr>
          <p:cNvSpPr>
            <a:spLocks noGrp="1"/>
          </p:cNvSpPr>
          <p:nvPr>
            <p:ph type="dt" sz="half" idx="10"/>
          </p:nvPr>
        </p:nvSpPr>
        <p:spPr/>
        <p:txBody>
          <a:bodyPr/>
          <a:lstStyle/>
          <a:p>
            <a:fld id="{8407EB7A-5606-4E9D-BC06-0AC08780D3FB}" type="datetimeFigureOut">
              <a:rPr lang="en-GB" smtClean="0"/>
              <a:t>16/03/2023</a:t>
            </a:fld>
            <a:endParaRPr lang="en-GB"/>
          </a:p>
        </p:txBody>
      </p:sp>
      <p:sp>
        <p:nvSpPr>
          <p:cNvPr id="5" name="Footer Placeholder 4">
            <a:extLst>
              <a:ext uri="{FF2B5EF4-FFF2-40B4-BE49-F238E27FC236}">
                <a16:creationId xmlns:a16="http://schemas.microsoft.com/office/drawing/2014/main" id="{849E451C-411D-8733-0FBB-C06BEBED3A6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47051AF-E19F-A78F-AA90-BB40679148AF}"/>
              </a:ext>
            </a:extLst>
          </p:cNvPr>
          <p:cNvSpPr>
            <a:spLocks noGrp="1"/>
          </p:cNvSpPr>
          <p:nvPr>
            <p:ph type="sldNum" sz="quarter" idx="12"/>
          </p:nvPr>
        </p:nvSpPr>
        <p:spPr/>
        <p:txBody>
          <a:bodyPr/>
          <a:lstStyle/>
          <a:p>
            <a:fld id="{E00DDB37-16BE-4A89-A4BD-9E6FF8F1D209}" type="slidenum">
              <a:rPr lang="en-GB" smtClean="0"/>
              <a:t>‹#›</a:t>
            </a:fld>
            <a:endParaRPr lang="en-GB"/>
          </a:p>
        </p:txBody>
      </p:sp>
    </p:spTree>
    <p:extLst>
      <p:ext uri="{BB962C8B-B14F-4D97-AF65-F5344CB8AC3E}">
        <p14:creationId xmlns:p14="http://schemas.microsoft.com/office/powerpoint/2010/main" val="724403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AF797-4E0E-9D5B-CBE6-72594ED5BA6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3524555-7BD3-1D27-9294-E9F9BBDDD1E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C56C1B6-60C7-2DDB-AB2A-326F23C22646}"/>
              </a:ext>
            </a:extLst>
          </p:cNvPr>
          <p:cNvSpPr>
            <a:spLocks noGrp="1"/>
          </p:cNvSpPr>
          <p:nvPr>
            <p:ph type="dt" sz="half" idx="10"/>
          </p:nvPr>
        </p:nvSpPr>
        <p:spPr/>
        <p:txBody>
          <a:bodyPr/>
          <a:lstStyle/>
          <a:p>
            <a:fld id="{8407EB7A-5606-4E9D-BC06-0AC08780D3FB}" type="datetimeFigureOut">
              <a:rPr lang="en-GB" smtClean="0"/>
              <a:t>16/03/2023</a:t>
            </a:fld>
            <a:endParaRPr lang="en-GB"/>
          </a:p>
        </p:txBody>
      </p:sp>
      <p:sp>
        <p:nvSpPr>
          <p:cNvPr id="5" name="Footer Placeholder 4">
            <a:extLst>
              <a:ext uri="{FF2B5EF4-FFF2-40B4-BE49-F238E27FC236}">
                <a16:creationId xmlns:a16="http://schemas.microsoft.com/office/drawing/2014/main" id="{9D89B474-CBA8-3039-4962-612D79E1DD1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CF5E5ED-B52A-9541-C69B-09C4FBB09C07}"/>
              </a:ext>
            </a:extLst>
          </p:cNvPr>
          <p:cNvSpPr>
            <a:spLocks noGrp="1"/>
          </p:cNvSpPr>
          <p:nvPr>
            <p:ph type="sldNum" sz="quarter" idx="12"/>
          </p:nvPr>
        </p:nvSpPr>
        <p:spPr/>
        <p:txBody>
          <a:bodyPr/>
          <a:lstStyle/>
          <a:p>
            <a:fld id="{E00DDB37-16BE-4A89-A4BD-9E6FF8F1D209}" type="slidenum">
              <a:rPr lang="en-GB" smtClean="0"/>
              <a:t>‹#›</a:t>
            </a:fld>
            <a:endParaRPr lang="en-GB"/>
          </a:p>
        </p:txBody>
      </p:sp>
    </p:spTree>
    <p:extLst>
      <p:ext uri="{BB962C8B-B14F-4D97-AF65-F5344CB8AC3E}">
        <p14:creationId xmlns:p14="http://schemas.microsoft.com/office/powerpoint/2010/main" val="514304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6F4EF-2177-EE68-8782-9FCD062B302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3BD41F1-CA62-AC44-5EAC-07AEBC325C9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A4BAD92-10E6-9C16-57BA-FD86500DD5A8}"/>
              </a:ext>
            </a:extLst>
          </p:cNvPr>
          <p:cNvSpPr>
            <a:spLocks noGrp="1"/>
          </p:cNvSpPr>
          <p:nvPr>
            <p:ph type="dt" sz="half" idx="10"/>
          </p:nvPr>
        </p:nvSpPr>
        <p:spPr/>
        <p:txBody>
          <a:bodyPr/>
          <a:lstStyle/>
          <a:p>
            <a:fld id="{8407EB7A-5606-4E9D-BC06-0AC08780D3FB}" type="datetimeFigureOut">
              <a:rPr lang="en-GB" smtClean="0"/>
              <a:t>16/03/2023</a:t>
            </a:fld>
            <a:endParaRPr lang="en-GB"/>
          </a:p>
        </p:txBody>
      </p:sp>
      <p:sp>
        <p:nvSpPr>
          <p:cNvPr id="5" name="Footer Placeholder 4">
            <a:extLst>
              <a:ext uri="{FF2B5EF4-FFF2-40B4-BE49-F238E27FC236}">
                <a16:creationId xmlns:a16="http://schemas.microsoft.com/office/drawing/2014/main" id="{10BDD4DD-4D98-610A-CE05-A4657E72116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35D4A3C-E2C9-F65E-7D16-86E59B2466D0}"/>
              </a:ext>
            </a:extLst>
          </p:cNvPr>
          <p:cNvSpPr>
            <a:spLocks noGrp="1"/>
          </p:cNvSpPr>
          <p:nvPr>
            <p:ph type="sldNum" sz="quarter" idx="12"/>
          </p:nvPr>
        </p:nvSpPr>
        <p:spPr/>
        <p:txBody>
          <a:bodyPr/>
          <a:lstStyle/>
          <a:p>
            <a:fld id="{E00DDB37-16BE-4A89-A4BD-9E6FF8F1D209}" type="slidenum">
              <a:rPr lang="en-GB" smtClean="0"/>
              <a:t>‹#›</a:t>
            </a:fld>
            <a:endParaRPr lang="en-GB"/>
          </a:p>
        </p:txBody>
      </p:sp>
    </p:spTree>
    <p:extLst>
      <p:ext uri="{BB962C8B-B14F-4D97-AF65-F5344CB8AC3E}">
        <p14:creationId xmlns:p14="http://schemas.microsoft.com/office/powerpoint/2010/main" val="1907657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F5262-4C7F-3E64-7018-AE4CAA932E6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040E583-96D6-F19C-2958-38ED095966D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CEBC7D4-F645-29AD-EB0D-0A8F073F08F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9C4C42B-4BAA-2BD5-1E91-8165DD3E2048}"/>
              </a:ext>
            </a:extLst>
          </p:cNvPr>
          <p:cNvSpPr>
            <a:spLocks noGrp="1"/>
          </p:cNvSpPr>
          <p:nvPr>
            <p:ph type="dt" sz="half" idx="10"/>
          </p:nvPr>
        </p:nvSpPr>
        <p:spPr/>
        <p:txBody>
          <a:bodyPr/>
          <a:lstStyle/>
          <a:p>
            <a:fld id="{8407EB7A-5606-4E9D-BC06-0AC08780D3FB}" type="datetimeFigureOut">
              <a:rPr lang="en-GB" smtClean="0"/>
              <a:t>16/03/2023</a:t>
            </a:fld>
            <a:endParaRPr lang="en-GB"/>
          </a:p>
        </p:txBody>
      </p:sp>
      <p:sp>
        <p:nvSpPr>
          <p:cNvPr id="6" name="Footer Placeholder 5">
            <a:extLst>
              <a:ext uri="{FF2B5EF4-FFF2-40B4-BE49-F238E27FC236}">
                <a16:creationId xmlns:a16="http://schemas.microsoft.com/office/drawing/2014/main" id="{D079DD62-DB26-3C15-0D2B-EE713997ACD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81D15A1-78FD-CB53-0DC2-073934603A5B}"/>
              </a:ext>
            </a:extLst>
          </p:cNvPr>
          <p:cNvSpPr>
            <a:spLocks noGrp="1"/>
          </p:cNvSpPr>
          <p:nvPr>
            <p:ph type="sldNum" sz="quarter" idx="12"/>
          </p:nvPr>
        </p:nvSpPr>
        <p:spPr/>
        <p:txBody>
          <a:bodyPr/>
          <a:lstStyle/>
          <a:p>
            <a:fld id="{E00DDB37-16BE-4A89-A4BD-9E6FF8F1D209}" type="slidenum">
              <a:rPr lang="en-GB" smtClean="0"/>
              <a:t>‹#›</a:t>
            </a:fld>
            <a:endParaRPr lang="en-GB"/>
          </a:p>
        </p:txBody>
      </p:sp>
    </p:spTree>
    <p:extLst>
      <p:ext uri="{BB962C8B-B14F-4D97-AF65-F5344CB8AC3E}">
        <p14:creationId xmlns:p14="http://schemas.microsoft.com/office/powerpoint/2010/main" val="3705396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55AEA-43E5-964D-1E0D-9C0FE39DF1C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0E7A909-10AD-C382-C98C-721ACF8DB9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B3198D8-91A6-01E4-58D1-44B9FC04499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ABB3A74-6F6E-69B7-5F86-5151A9F541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A159577-430F-627A-501C-747FF74A860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8FE7890-83EC-0791-CF78-A451C9007FBD}"/>
              </a:ext>
            </a:extLst>
          </p:cNvPr>
          <p:cNvSpPr>
            <a:spLocks noGrp="1"/>
          </p:cNvSpPr>
          <p:nvPr>
            <p:ph type="dt" sz="half" idx="10"/>
          </p:nvPr>
        </p:nvSpPr>
        <p:spPr/>
        <p:txBody>
          <a:bodyPr/>
          <a:lstStyle/>
          <a:p>
            <a:fld id="{8407EB7A-5606-4E9D-BC06-0AC08780D3FB}" type="datetimeFigureOut">
              <a:rPr lang="en-GB" smtClean="0"/>
              <a:t>16/03/2023</a:t>
            </a:fld>
            <a:endParaRPr lang="en-GB"/>
          </a:p>
        </p:txBody>
      </p:sp>
      <p:sp>
        <p:nvSpPr>
          <p:cNvPr id="8" name="Footer Placeholder 7">
            <a:extLst>
              <a:ext uri="{FF2B5EF4-FFF2-40B4-BE49-F238E27FC236}">
                <a16:creationId xmlns:a16="http://schemas.microsoft.com/office/drawing/2014/main" id="{6BEA00F6-F173-72EE-4CE2-F885B316479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7AB9DE2-1424-F780-4C24-57B303975078}"/>
              </a:ext>
            </a:extLst>
          </p:cNvPr>
          <p:cNvSpPr>
            <a:spLocks noGrp="1"/>
          </p:cNvSpPr>
          <p:nvPr>
            <p:ph type="sldNum" sz="quarter" idx="12"/>
          </p:nvPr>
        </p:nvSpPr>
        <p:spPr/>
        <p:txBody>
          <a:bodyPr/>
          <a:lstStyle/>
          <a:p>
            <a:fld id="{E00DDB37-16BE-4A89-A4BD-9E6FF8F1D209}" type="slidenum">
              <a:rPr lang="en-GB" smtClean="0"/>
              <a:t>‹#›</a:t>
            </a:fld>
            <a:endParaRPr lang="en-GB"/>
          </a:p>
        </p:txBody>
      </p:sp>
    </p:spTree>
    <p:extLst>
      <p:ext uri="{BB962C8B-B14F-4D97-AF65-F5344CB8AC3E}">
        <p14:creationId xmlns:p14="http://schemas.microsoft.com/office/powerpoint/2010/main" val="502872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D1062-AA04-6175-2E1D-5C07FC86A04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B22495A-62D9-A2E3-D569-43B4211ED034}"/>
              </a:ext>
            </a:extLst>
          </p:cNvPr>
          <p:cNvSpPr>
            <a:spLocks noGrp="1"/>
          </p:cNvSpPr>
          <p:nvPr>
            <p:ph type="dt" sz="half" idx="10"/>
          </p:nvPr>
        </p:nvSpPr>
        <p:spPr/>
        <p:txBody>
          <a:bodyPr/>
          <a:lstStyle/>
          <a:p>
            <a:fld id="{8407EB7A-5606-4E9D-BC06-0AC08780D3FB}" type="datetimeFigureOut">
              <a:rPr lang="en-GB" smtClean="0"/>
              <a:t>16/03/2023</a:t>
            </a:fld>
            <a:endParaRPr lang="en-GB"/>
          </a:p>
        </p:txBody>
      </p:sp>
      <p:sp>
        <p:nvSpPr>
          <p:cNvPr id="4" name="Footer Placeholder 3">
            <a:extLst>
              <a:ext uri="{FF2B5EF4-FFF2-40B4-BE49-F238E27FC236}">
                <a16:creationId xmlns:a16="http://schemas.microsoft.com/office/drawing/2014/main" id="{F4D9238A-E9EB-9BA9-82B5-64129852FB0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A590520-5D85-2623-CA21-3982FB49AC27}"/>
              </a:ext>
            </a:extLst>
          </p:cNvPr>
          <p:cNvSpPr>
            <a:spLocks noGrp="1"/>
          </p:cNvSpPr>
          <p:nvPr>
            <p:ph type="sldNum" sz="quarter" idx="12"/>
          </p:nvPr>
        </p:nvSpPr>
        <p:spPr/>
        <p:txBody>
          <a:bodyPr/>
          <a:lstStyle/>
          <a:p>
            <a:fld id="{E00DDB37-16BE-4A89-A4BD-9E6FF8F1D209}" type="slidenum">
              <a:rPr lang="en-GB" smtClean="0"/>
              <a:t>‹#›</a:t>
            </a:fld>
            <a:endParaRPr lang="en-GB"/>
          </a:p>
        </p:txBody>
      </p:sp>
    </p:spTree>
    <p:extLst>
      <p:ext uri="{BB962C8B-B14F-4D97-AF65-F5344CB8AC3E}">
        <p14:creationId xmlns:p14="http://schemas.microsoft.com/office/powerpoint/2010/main" val="1548302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688EE3-8933-AE0B-4C75-2A7F7B967B9A}"/>
              </a:ext>
            </a:extLst>
          </p:cNvPr>
          <p:cNvSpPr>
            <a:spLocks noGrp="1"/>
          </p:cNvSpPr>
          <p:nvPr>
            <p:ph type="dt" sz="half" idx="10"/>
          </p:nvPr>
        </p:nvSpPr>
        <p:spPr/>
        <p:txBody>
          <a:bodyPr/>
          <a:lstStyle/>
          <a:p>
            <a:fld id="{8407EB7A-5606-4E9D-BC06-0AC08780D3FB}" type="datetimeFigureOut">
              <a:rPr lang="en-GB" smtClean="0"/>
              <a:t>16/03/2023</a:t>
            </a:fld>
            <a:endParaRPr lang="en-GB"/>
          </a:p>
        </p:txBody>
      </p:sp>
      <p:sp>
        <p:nvSpPr>
          <p:cNvPr id="3" name="Footer Placeholder 2">
            <a:extLst>
              <a:ext uri="{FF2B5EF4-FFF2-40B4-BE49-F238E27FC236}">
                <a16:creationId xmlns:a16="http://schemas.microsoft.com/office/drawing/2014/main" id="{200D72DF-A868-4C8A-ECF0-74335D52DCC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C518194-A80A-6665-CB9F-EC7A7CAEF1CD}"/>
              </a:ext>
            </a:extLst>
          </p:cNvPr>
          <p:cNvSpPr>
            <a:spLocks noGrp="1"/>
          </p:cNvSpPr>
          <p:nvPr>
            <p:ph type="sldNum" sz="quarter" idx="12"/>
          </p:nvPr>
        </p:nvSpPr>
        <p:spPr/>
        <p:txBody>
          <a:bodyPr/>
          <a:lstStyle/>
          <a:p>
            <a:fld id="{E00DDB37-16BE-4A89-A4BD-9E6FF8F1D209}" type="slidenum">
              <a:rPr lang="en-GB" smtClean="0"/>
              <a:t>‹#›</a:t>
            </a:fld>
            <a:endParaRPr lang="en-GB"/>
          </a:p>
        </p:txBody>
      </p:sp>
    </p:spTree>
    <p:extLst>
      <p:ext uri="{BB962C8B-B14F-4D97-AF65-F5344CB8AC3E}">
        <p14:creationId xmlns:p14="http://schemas.microsoft.com/office/powerpoint/2010/main" val="2612299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02A6B-0634-5ABD-9420-8A8F9A8F9F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20C97EF-2E26-33D0-5B4C-AA4724241D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CC5D68F-E8D9-94A6-EB34-7BA667243E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80B5C6-3D28-DBAF-8639-188B978DFDB5}"/>
              </a:ext>
            </a:extLst>
          </p:cNvPr>
          <p:cNvSpPr>
            <a:spLocks noGrp="1"/>
          </p:cNvSpPr>
          <p:nvPr>
            <p:ph type="dt" sz="half" idx="10"/>
          </p:nvPr>
        </p:nvSpPr>
        <p:spPr/>
        <p:txBody>
          <a:bodyPr/>
          <a:lstStyle/>
          <a:p>
            <a:fld id="{8407EB7A-5606-4E9D-BC06-0AC08780D3FB}" type="datetimeFigureOut">
              <a:rPr lang="en-GB" smtClean="0"/>
              <a:t>16/03/2023</a:t>
            </a:fld>
            <a:endParaRPr lang="en-GB"/>
          </a:p>
        </p:txBody>
      </p:sp>
      <p:sp>
        <p:nvSpPr>
          <p:cNvPr id="6" name="Footer Placeholder 5">
            <a:extLst>
              <a:ext uri="{FF2B5EF4-FFF2-40B4-BE49-F238E27FC236}">
                <a16:creationId xmlns:a16="http://schemas.microsoft.com/office/drawing/2014/main" id="{5C15503B-F7C6-6BFC-0A57-96EFFACA4DB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E08824D-5BAA-A610-8A1E-C12897B2223D}"/>
              </a:ext>
            </a:extLst>
          </p:cNvPr>
          <p:cNvSpPr>
            <a:spLocks noGrp="1"/>
          </p:cNvSpPr>
          <p:nvPr>
            <p:ph type="sldNum" sz="quarter" idx="12"/>
          </p:nvPr>
        </p:nvSpPr>
        <p:spPr/>
        <p:txBody>
          <a:bodyPr/>
          <a:lstStyle/>
          <a:p>
            <a:fld id="{E00DDB37-16BE-4A89-A4BD-9E6FF8F1D209}" type="slidenum">
              <a:rPr lang="en-GB" smtClean="0"/>
              <a:t>‹#›</a:t>
            </a:fld>
            <a:endParaRPr lang="en-GB"/>
          </a:p>
        </p:txBody>
      </p:sp>
    </p:spTree>
    <p:extLst>
      <p:ext uri="{BB962C8B-B14F-4D97-AF65-F5344CB8AC3E}">
        <p14:creationId xmlns:p14="http://schemas.microsoft.com/office/powerpoint/2010/main" val="1557971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7E0D7-478F-5EC9-C2C1-6F1DE0183F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CD22487-F0C6-29D2-4506-6470323A41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BBCCC19-5162-337E-CC6C-7CCF53EE1C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029461-1BE4-C7C8-A181-90F11F5F5DFA}"/>
              </a:ext>
            </a:extLst>
          </p:cNvPr>
          <p:cNvSpPr>
            <a:spLocks noGrp="1"/>
          </p:cNvSpPr>
          <p:nvPr>
            <p:ph type="dt" sz="half" idx="10"/>
          </p:nvPr>
        </p:nvSpPr>
        <p:spPr/>
        <p:txBody>
          <a:bodyPr/>
          <a:lstStyle/>
          <a:p>
            <a:fld id="{8407EB7A-5606-4E9D-BC06-0AC08780D3FB}" type="datetimeFigureOut">
              <a:rPr lang="en-GB" smtClean="0"/>
              <a:t>16/03/2023</a:t>
            </a:fld>
            <a:endParaRPr lang="en-GB"/>
          </a:p>
        </p:txBody>
      </p:sp>
      <p:sp>
        <p:nvSpPr>
          <p:cNvPr id="6" name="Footer Placeholder 5">
            <a:extLst>
              <a:ext uri="{FF2B5EF4-FFF2-40B4-BE49-F238E27FC236}">
                <a16:creationId xmlns:a16="http://schemas.microsoft.com/office/drawing/2014/main" id="{1BBADB24-0BCB-E0ED-3709-8315B2F08DE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CA8307B-64A1-4612-CD41-8371F606ACB2}"/>
              </a:ext>
            </a:extLst>
          </p:cNvPr>
          <p:cNvSpPr>
            <a:spLocks noGrp="1"/>
          </p:cNvSpPr>
          <p:nvPr>
            <p:ph type="sldNum" sz="quarter" idx="12"/>
          </p:nvPr>
        </p:nvSpPr>
        <p:spPr/>
        <p:txBody>
          <a:bodyPr/>
          <a:lstStyle/>
          <a:p>
            <a:fld id="{E00DDB37-16BE-4A89-A4BD-9E6FF8F1D209}" type="slidenum">
              <a:rPr lang="en-GB" smtClean="0"/>
              <a:t>‹#›</a:t>
            </a:fld>
            <a:endParaRPr lang="en-GB"/>
          </a:p>
        </p:txBody>
      </p:sp>
    </p:spTree>
    <p:extLst>
      <p:ext uri="{BB962C8B-B14F-4D97-AF65-F5344CB8AC3E}">
        <p14:creationId xmlns:p14="http://schemas.microsoft.com/office/powerpoint/2010/main" val="2673094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A2435E-5A44-7251-FB55-EBD6B8E41E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FA54AAC-1318-BA87-1D83-B83DA9208D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81D1215-0C72-C392-BF93-B807175AB5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07EB7A-5606-4E9D-BC06-0AC08780D3FB}" type="datetimeFigureOut">
              <a:rPr lang="en-GB" smtClean="0"/>
              <a:t>16/03/2023</a:t>
            </a:fld>
            <a:endParaRPr lang="en-GB"/>
          </a:p>
        </p:txBody>
      </p:sp>
      <p:sp>
        <p:nvSpPr>
          <p:cNvPr id="5" name="Footer Placeholder 4">
            <a:extLst>
              <a:ext uri="{FF2B5EF4-FFF2-40B4-BE49-F238E27FC236}">
                <a16:creationId xmlns:a16="http://schemas.microsoft.com/office/drawing/2014/main" id="{DFC9A585-1916-87D7-0762-8794764F96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AC5256A-38F1-2A7E-C48A-3181C547B2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0DDB37-16BE-4A89-A4BD-9E6FF8F1D209}" type="slidenum">
              <a:rPr lang="en-GB" smtClean="0"/>
              <a:t>‹#›</a:t>
            </a:fld>
            <a:endParaRPr lang="en-GB"/>
          </a:p>
        </p:txBody>
      </p:sp>
    </p:spTree>
    <p:extLst>
      <p:ext uri="{BB962C8B-B14F-4D97-AF65-F5344CB8AC3E}">
        <p14:creationId xmlns:p14="http://schemas.microsoft.com/office/powerpoint/2010/main" val="17161382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9.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5.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6.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7.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8.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a:extLst>
              <a:ext uri="{FF2B5EF4-FFF2-40B4-BE49-F238E27FC236}">
                <a16:creationId xmlns:a16="http://schemas.microsoft.com/office/drawing/2014/main" id="{BED06690-AFD3-899F-D7D6-AA539487F4F6}"/>
              </a:ext>
            </a:extLst>
          </p:cNvPr>
          <p:cNvSpPr/>
          <p:nvPr/>
        </p:nvSpPr>
        <p:spPr>
          <a:xfrm>
            <a:off x="0" y="0"/>
            <a:ext cx="12191999" cy="6857999"/>
          </a:xfrm>
          <a:prstGeom prst="frame">
            <a:avLst>
              <a:gd name="adj1" fmla="val 7073"/>
            </a:avLst>
          </a:prstGeom>
          <a:solidFill>
            <a:srgbClr val="FACA00"/>
          </a:solidFill>
          <a:ln>
            <a:solidFill>
              <a:srgbClr val="FAC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7" name="Picture 6" descr="Logo&#10;&#10;Description automatically generated with low confidence">
            <a:extLst>
              <a:ext uri="{FF2B5EF4-FFF2-40B4-BE49-F238E27FC236}">
                <a16:creationId xmlns:a16="http://schemas.microsoft.com/office/drawing/2014/main" id="{A69249FD-1DD9-730D-9D60-D85612CF17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20350" y="5114924"/>
            <a:ext cx="1019175" cy="1019175"/>
          </a:xfrm>
          <a:prstGeom prst="rect">
            <a:avLst/>
          </a:prstGeom>
        </p:spPr>
      </p:pic>
      <p:pic>
        <p:nvPicPr>
          <p:cNvPr id="8" name="Picture 11" descr="logo">
            <a:extLst>
              <a:ext uri="{FF2B5EF4-FFF2-40B4-BE49-F238E27FC236}">
                <a16:creationId xmlns:a16="http://schemas.microsoft.com/office/drawing/2014/main" id="{724207F3-5DD2-FD81-003D-D5CC52B5DA8B}"/>
              </a:ext>
            </a:extLst>
          </p:cNvPr>
          <p:cNvPicPr>
            <a:picLocks noChangeAspect="1"/>
          </p:cNvPicPr>
          <p:nvPr/>
        </p:nvPicPr>
        <p:blipFill>
          <a:blip r:embed="rId3">
            <a:alphaModFix/>
            <a:extLst>
              <a:ext uri="{BEBA8EAE-BF5A-486C-A8C5-ECC9F3942E4B}">
                <a14:imgProps xmlns:a14="http://schemas.microsoft.com/office/drawing/2010/main">
                  <a14:imgLayer r:embed="rId4">
                    <a14:imgEffect>
                      <a14:sharpenSoften amount="-50000"/>
                    </a14:imgEffect>
                    <a14:imgEffect>
                      <a14:colorTemperature colorTemp="11200"/>
                    </a14:imgEffect>
                    <a14:imgEffect>
                      <a14:saturation sat="400000"/>
                    </a14:imgEffect>
                    <a14:imgEffect>
                      <a14:brightnessContrast bright="-20000" contrast="20000"/>
                    </a14:imgEffect>
                  </a14:imgLayer>
                </a14:imgProps>
              </a:ext>
            </a:extLst>
          </a:blip>
          <a:srcRect/>
          <a:stretch>
            <a:fillRect/>
          </a:stretch>
        </p:blipFill>
        <p:spPr>
          <a:xfrm>
            <a:off x="657471" y="5334000"/>
            <a:ext cx="2228357" cy="800099"/>
          </a:xfrm>
          <a:prstGeom prst="rect">
            <a:avLst/>
          </a:prstGeom>
          <a:noFill/>
          <a:ln cap="flat">
            <a:noFill/>
          </a:ln>
        </p:spPr>
      </p:pic>
      <p:sp>
        <p:nvSpPr>
          <p:cNvPr id="9" name="TextBox 8">
            <a:extLst>
              <a:ext uri="{FF2B5EF4-FFF2-40B4-BE49-F238E27FC236}">
                <a16:creationId xmlns:a16="http://schemas.microsoft.com/office/drawing/2014/main" id="{086AF64C-2819-B627-44D9-2257E2101F54}"/>
              </a:ext>
            </a:extLst>
          </p:cNvPr>
          <p:cNvSpPr txBox="1"/>
          <p:nvPr/>
        </p:nvSpPr>
        <p:spPr>
          <a:xfrm>
            <a:off x="571746" y="2162175"/>
            <a:ext cx="10867779" cy="2308324"/>
          </a:xfrm>
          <a:prstGeom prst="rect">
            <a:avLst/>
          </a:prstGeom>
          <a:noFill/>
        </p:spPr>
        <p:txBody>
          <a:bodyPr wrap="square" rtlCol="0">
            <a:spAutoFit/>
          </a:bodyPr>
          <a:lstStyle/>
          <a:p>
            <a:pPr algn="ctr"/>
            <a:r>
              <a:rPr lang="en-GB" sz="7200" dirty="0">
                <a:solidFill>
                  <a:srgbClr val="FACA00"/>
                </a:solidFill>
                <a:latin typeface="Jumble" panose="02000503000000020004" pitchFamily="2" charset="0"/>
              </a:rPr>
              <a:t>Seva School </a:t>
            </a:r>
          </a:p>
          <a:p>
            <a:pPr algn="ctr"/>
            <a:r>
              <a:rPr lang="en-GB" sz="7200" dirty="0">
                <a:solidFill>
                  <a:srgbClr val="FACA00"/>
                </a:solidFill>
                <a:latin typeface="Jumble" panose="02000503000000020004" pitchFamily="2" charset="0"/>
              </a:rPr>
              <a:t>Expansion</a:t>
            </a:r>
          </a:p>
        </p:txBody>
      </p:sp>
    </p:spTree>
    <p:extLst>
      <p:ext uri="{BB962C8B-B14F-4D97-AF65-F5344CB8AC3E}">
        <p14:creationId xmlns:p14="http://schemas.microsoft.com/office/powerpoint/2010/main" val="15231625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a:extLst>
              <a:ext uri="{FF2B5EF4-FFF2-40B4-BE49-F238E27FC236}">
                <a16:creationId xmlns:a16="http://schemas.microsoft.com/office/drawing/2014/main" id="{BED06690-AFD3-899F-D7D6-AA539487F4F6}"/>
              </a:ext>
            </a:extLst>
          </p:cNvPr>
          <p:cNvSpPr/>
          <p:nvPr/>
        </p:nvSpPr>
        <p:spPr>
          <a:xfrm>
            <a:off x="0" y="0"/>
            <a:ext cx="12191999" cy="6857999"/>
          </a:xfrm>
          <a:prstGeom prst="frame">
            <a:avLst>
              <a:gd name="adj1" fmla="val 7073"/>
            </a:avLst>
          </a:prstGeom>
          <a:solidFill>
            <a:srgbClr val="FACA00"/>
          </a:solidFill>
          <a:ln>
            <a:solidFill>
              <a:srgbClr val="FAC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7" name="Picture 6" descr="Logo&#10;&#10;Description automatically generated with low confidence">
            <a:extLst>
              <a:ext uri="{FF2B5EF4-FFF2-40B4-BE49-F238E27FC236}">
                <a16:creationId xmlns:a16="http://schemas.microsoft.com/office/drawing/2014/main" id="{A69249FD-1DD9-730D-9D60-D85612CF17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20350" y="5114924"/>
            <a:ext cx="1019175" cy="1019175"/>
          </a:xfrm>
          <a:prstGeom prst="rect">
            <a:avLst/>
          </a:prstGeom>
        </p:spPr>
      </p:pic>
      <p:pic>
        <p:nvPicPr>
          <p:cNvPr id="8" name="Picture 11" descr="logo">
            <a:extLst>
              <a:ext uri="{FF2B5EF4-FFF2-40B4-BE49-F238E27FC236}">
                <a16:creationId xmlns:a16="http://schemas.microsoft.com/office/drawing/2014/main" id="{724207F3-5DD2-FD81-003D-D5CC52B5DA8B}"/>
              </a:ext>
            </a:extLst>
          </p:cNvPr>
          <p:cNvPicPr>
            <a:picLocks noChangeAspect="1"/>
          </p:cNvPicPr>
          <p:nvPr/>
        </p:nvPicPr>
        <p:blipFill>
          <a:blip r:embed="rId3">
            <a:alphaModFix/>
            <a:extLst>
              <a:ext uri="{BEBA8EAE-BF5A-486C-A8C5-ECC9F3942E4B}">
                <a14:imgProps xmlns:a14="http://schemas.microsoft.com/office/drawing/2010/main">
                  <a14:imgLayer r:embed="rId4">
                    <a14:imgEffect>
                      <a14:sharpenSoften amount="-50000"/>
                    </a14:imgEffect>
                    <a14:imgEffect>
                      <a14:colorTemperature colorTemp="11200"/>
                    </a14:imgEffect>
                    <a14:imgEffect>
                      <a14:saturation sat="400000"/>
                    </a14:imgEffect>
                    <a14:imgEffect>
                      <a14:brightnessContrast bright="-20000" contrast="20000"/>
                    </a14:imgEffect>
                  </a14:imgLayer>
                </a14:imgProps>
              </a:ext>
            </a:extLst>
          </a:blip>
          <a:srcRect/>
          <a:stretch>
            <a:fillRect/>
          </a:stretch>
        </p:blipFill>
        <p:spPr>
          <a:xfrm>
            <a:off x="657471" y="5334000"/>
            <a:ext cx="2228357" cy="800099"/>
          </a:xfrm>
          <a:prstGeom prst="rect">
            <a:avLst/>
          </a:prstGeom>
          <a:noFill/>
          <a:ln cap="flat">
            <a:noFill/>
          </a:ln>
        </p:spPr>
      </p:pic>
      <p:sp>
        <p:nvSpPr>
          <p:cNvPr id="9" name="TextBox 8">
            <a:extLst>
              <a:ext uri="{FF2B5EF4-FFF2-40B4-BE49-F238E27FC236}">
                <a16:creationId xmlns:a16="http://schemas.microsoft.com/office/drawing/2014/main" id="{086AF64C-2819-B627-44D9-2257E2101F54}"/>
              </a:ext>
            </a:extLst>
          </p:cNvPr>
          <p:cNvSpPr txBox="1"/>
          <p:nvPr/>
        </p:nvSpPr>
        <p:spPr>
          <a:xfrm>
            <a:off x="1304925" y="800100"/>
            <a:ext cx="9686925" cy="1200329"/>
          </a:xfrm>
          <a:prstGeom prst="rect">
            <a:avLst/>
          </a:prstGeom>
          <a:noFill/>
        </p:spPr>
        <p:txBody>
          <a:bodyPr wrap="square" rtlCol="0">
            <a:spAutoFit/>
          </a:bodyPr>
          <a:lstStyle/>
          <a:p>
            <a:pPr algn="ctr"/>
            <a:r>
              <a:rPr lang="en-GB" sz="7200" dirty="0">
                <a:solidFill>
                  <a:srgbClr val="FACA00"/>
                </a:solidFill>
                <a:latin typeface="Jumble" panose="02000503000000020004" pitchFamily="2" charset="0"/>
              </a:rPr>
              <a:t>Key Milestones</a:t>
            </a:r>
          </a:p>
        </p:txBody>
      </p:sp>
      <p:pic>
        <p:nvPicPr>
          <p:cNvPr id="2" name="Picture 1">
            <a:extLst>
              <a:ext uri="{FF2B5EF4-FFF2-40B4-BE49-F238E27FC236}">
                <a16:creationId xmlns:a16="http://schemas.microsoft.com/office/drawing/2014/main" id="{1CCC49A0-D475-41E4-188B-78C713C486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92725" y="1866800"/>
            <a:ext cx="5446800" cy="3124398"/>
          </a:xfrm>
          <a:prstGeom prst="rect">
            <a:avLst/>
          </a:prstGeom>
        </p:spPr>
      </p:pic>
      <p:graphicFrame>
        <p:nvGraphicFramePr>
          <p:cNvPr id="4" name="Table 5">
            <a:extLst>
              <a:ext uri="{FF2B5EF4-FFF2-40B4-BE49-F238E27FC236}">
                <a16:creationId xmlns:a16="http://schemas.microsoft.com/office/drawing/2014/main" id="{92D8CABB-6182-0E21-837E-434D5C64F4A7}"/>
              </a:ext>
            </a:extLst>
          </p:cNvPr>
          <p:cNvGraphicFramePr>
            <a:graphicFrameLocks noGrp="1"/>
          </p:cNvGraphicFramePr>
          <p:nvPr>
            <p:extLst>
              <p:ext uri="{D42A27DB-BD31-4B8C-83A1-F6EECF244321}">
                <p14:modId xmlns:p14="http://schemas.microsoft.com/office/powerpoint/2010/main" val="1761942540"/>
              </p:ext>
            </p:extLst>
          </p:nvPr>
        </p:nvGraphicFramePr>
        <p:xfrm>
          <a:off x="572302" y="2280919"/>
          <a:ext cx="5353714" cy="2296160"/>
        </p:xfrm>
        <a:graphic>
          <a:graphicData uri="http://schemas.openxmlformats.org/drawingml/2006/table">
            <a:tbl>
              <a:tblPr firstRow="1" bandRow="1">
                <a:tableStyleId>{0505E3EF-67EA-436B-97B2-0124C06EBD24}</a:tableStyleId>
              </a:tblPr>
              <a:tblGrid>
                <a:gridCol w="1265290">
                  <a:extLst>
                    <a:ext uri="{9D8B030D-6E8A-4147-A177-3AD203B41FA5}">
                      <a16:colId xmlns:a16="http://schemas.microsoft.com/office/drawing/2014/main" val="2945026144"/>
                    </a:ext>
                  </a:extLst>
                </a:gridCol>
                <a:gridCol w="4088424">
                  <a:extLst>
                    <a:ext uri="{9D8B030D-6E8A-4147-A177-3AD203B41FA5}">
                      <a16:colId xmlns:a16="http://schemas.microsoft.com/office/drawing/2014/main" val="288109711"/>
                    </a:ext>
                  </a:extLst>
                </a:gridCol>
              </a:tblGrid>
              <a:tr h="370840">
                <a:tc>
                  <a:txBody>
                    <a:bodyPr/>
                    <a:lstStyle/>
                    <a:p>
                      <a:r>
                        <a:rPr lang="en-GB" sz="1200" b="0" dirty="0"/>
                        <a:t>March 2023</a:t>
                      </a:r>
                    </a:p>
                  </a:txBody>
                  <a:tcPr anchor="ctr"/>
                </a:tc>
                <a:tc>
                  <a:txBody>
                    <a:bodyPr/>
                    <a:lstStyle/>
                    <a:p>
                      <a:r>
                        <a:rPr lang="en-GB" sz="1200" b="0" dirty="0"/>
                        <a:t>B&amp;K commence on site and take full access of Eden House site.</a:t>
                      </a:r>
                    </a:p>
                  </a:txBody>
                  <a:tcPr anchor="ctr"/>
                </a:tc>
                <a:extLst>
                  <a:ext uri="{0D108BD9-81ED-4DB2-BD59-A6C34878D82A}">
                    <a16:rowId xmlns:a16="http://schemas.microsoft.com/office/drawing/2014/main" val="2609390063"/>
                  </a:ext>
                </a:extLst>
              </a:tr>
              <a:tr h="370840">
                <a:tc>
                  <a:txBody>
                    <a:bodyPr/>
                    <a:lstStyle/>
                    <a:p>
                      <a:r>
                        <a:rPr lang="en-GB" sz="1200" dirty="0"/>
                        <a:t>Autumn 2023</a:t>
                      </a:r>
                    </a:p>
                  </a:txBody>
                  <a:tcPr anchor="ctr"/>
                </a:tc>
                <a:tc>
                  <a:txBody>
                    <a:bodyPr/>
                    <a:lstStyle/>
                    <a:p>
                      <a:r>
                        <a:rPr lang="en-GB" sz="1200" dirty="0"/>
                        <a:t>3G sports pitch complete and ready for use</a:t>
                      </a:r>
                    </a:p>
                  </a:txBody>
                  <a:tcPr anchor="ctr"/>
                </a:tc>
                <a:extLst>
                  <a:ext uri="{0D108BD9-81ED-4DB2-BD59-A6C34878D82A}">
                    <a16:rowId xmlns:a16="http://schemas.microsoft.com/office/drawing/2014/main" val="1272001531"/>
                  </a:ext>
                </a:extLst>
              </a:tr>
              <a:tr h="370840">
                <a:tc>
                  <a:txBody>
                    <a:bodyPr/>
                    <a:lstStyle/>
                    <a:p>
                      <a:r>
                        <a:rPr lang="en-GB" sz="1200" dirty="0"/>
                        <a:t>Easter 2024</a:t>
                      </a:r>
                    </a:p>
                  </a:txBody>
                  <a:tcPr anchor="ctr"/>
                </a:tc>
                <a:tc>
                  <a:txBody>
                    <a:bodyPr/>
                    <a:lstStyle/>
                    <a:p>
                      <a:r>
                        <a:rPr lang="en-GB" sz="1200" dirty="0"/>
                        <a:t>Eden House fully complete. </a:t>
                      </a:r>
                    </a:p>
                    <a:p>
                      <a:r>
                        <a:rPr lang="en-GB" sz="1200" dirty="0"/>
                        <a:t>School moves into and has full access of Eden House.</a:t>
                      </a:r>
                    </a:p>
                    <a:p>
                      <a:r>
                        <a:rPr lang="en-GB" sz="1200" dirty="0"/>
                        <a:t>B&amp;K take full access of Link House site</a:t>
                      </a:r>
                    </a:p>
                  </a:txBody>
                  <a:tcPr anchor="ctr"/>
                </a:tc>
                <a:extLst>
                  <a:ext uri="{0D108BD9-81ED-4DB2-BD59-A6C34878D82A}">
                    <a16:rowId xmlns:a16="http://schemas.microsoft.com/office/drawing/2014/main" val="1239170474"/>
                  </a:ext>
                </a:extLst>
              </a:tr>
              <a:tr h="370840">
                <a:tc>
                  <a:txBody>
                    <a:bodyPr/>
                    <a:lstStyle/>
                    <a:p>
                      <a:r>
                        <a:rPr lang="en-GB" sz="1200" dirty="0"/>
                        <a:t>Easter 2025</a:t>
                      </a:r>
                    </a:p>
                  </a:txBody>
                  <a:tcPr anchor="ctr"/>
                </a:tc>
                <a:tc>
                  <a:txBody>
                    <a:bodyPr/>
                    <a:lstStyle/>
                    <a:p>
                      <a:r>
                        <a:rPr lang="en-GB" sz="1200" dirty="0"/>
                        <a:t>Link House fully complete. </a:t>
                      </a:r>
                    </a:p>
                    <a:p>
                      <a:r>
                        <a:rPr lang="en-GB" sz="1200" dirty="0"/>
                        <a:t>School decants across both sites</a:t>
                      </a:r>
                    </a:p>
                  </a:txBody>
                  <a:tcPr anchor="ctr"/>
                </a:tc>
                <a:extLst>
                  <a:ext uri="{0D108BD9-81ED-4DB2-BD59-A6C34878D82A}">
                    <a16:rowId xmlns:a16="http://schemas.microsoft.com/office/drawing/2014/main" val="2852470332"/>
                  </a:ext>
                </a:extLst>
              </a:tr>
              <a:tr h="370840">
                <a:tc>
                  <a:txBody>
                    <a:bodyPr/>
                    <a:lstStyle/>
                    <a:p>
                      <a:r>
                        <a:rPr lang="en-GB" sz="1200" dirty="0"/>
                        <a:t>Summer 2025</a:t>
                      </a:r>
                    </a:p>
                  </a:txBody>
                  <a:tcPr anchor="ctr"/>
                </a:tc>
                <a:tc>
                  <a:txBody>
                    <a:bodyPr/>
                    <a:lstStyle/>
                    <a:p>
                      <a:r>
                        <a:rPr lang="en-GB" sz="1200" dirty="0"/>
                        <a:t>External and landscaping works delivered. </a:t>
                      </a:r>
                    </a:p>
                    <a:p>
                      <a:r>
                        <a:rPr lang="en-GB" sz="1200" dirty="0"/>
                        <a:t>Capital programme delivered and site fully operational</a:t>
                      </a:r>
                    </a:p>
                  </a:txBody>
                  <a:tcPr anchor="ctr"/>
                </a:tc>
                <a:extLst>
                  <a:ext uri="{0D108BD9-81ED-4DB2-BD59-A6C34878D82A}">
                    <a16:rowId xmlns:a16="http://schemas.microsoft.com/office/drawing/2014/main" val="3237971575"/>
                  </a:ext>
                </a:extLst>
              </a:tr>
            </a:tbl>
          </a:graphicData>
        </a:graphic>
      </p:graphicFrame>
      <p:sp>
        <p:nvSpPr>
          <p:cNvPr id="3" name="TextBox 2">
            <a:extLst>
              <a:ext uri="{FF2B5EF4-FFF2-40B4-BE49-F238E27FC236}">
                <a16:creationId xmlns:a16="http://schemas.microsoft.com/office/drawing/2014/main" id="{EA323089-4C03-0D78-36CA-AEA797EF6E36}"/>
              </a:ext>
            </a:extLst>
          </p:cNvPr>
          <p:cNvSpPr txBox="1"/>
          <p:nvPr/>
        </p:nvSpPr>
        <p:spPr>
          <a:xfrm>
            <a:off x="657471" y="4577079"/>
            <a:ext cx="3483706" cy="261610"/>
          </a:xfrm>
          <a:prstGeom prst="rect">
            <a:avLst/>
          </a:prstGeom>
          <a:noFill/>
        </p:spPr>
        <p:txBody>
          <a:bodyPr wrap="square" rtlCol="0">
            <a:spAutoFit/>
          </a:bodyPr>
          <a:lstStyle/>
          <a:p>
            <a:r>
              <a:rPr lang="en-GB" sz="1100" b="1" dirty="0"/>
              <a:t>** dates currently provisional and subject to change</a:t>
            </a:r>
          </a:p>
        </p:txBody>
      </p:sp>
    </p:spTree>
    <p:extLst>
      <p:ext uri="{BB962C8B-B14F-4D97-AF65-F5344CB8AC3E}">
        <p14:creationId xmlns:p14="http://schemas.microsoft.com/office/powerpoint/2010/main" val="33319473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a:extLst>
              <a:ext uri="{FF2B5EF4-FFF2-40B4-BE49-F238E27FC236}">
                <a16:creationId xmlns:a16="http://schemas.microsoft.com/office/drawing/2014/main" id="{BED06690-AFD3-899F-D7D6-AA539487F4F6}"/>
              </a:ext>
            </a:extLst>
          </p:cNvPr>
          <p:cNvSpPr/>
          <p:nvPr/>
        </p:nvSpPr>
        <p:spPr>
          <a:xfrm>
            <a:off x="0" y="0"/>
            <a:ext cx="12191999" cy="6857999"/>
          </a:xfrm>
          <a:prstGeom prst="frame">
            <a:avLst>
              <a:gd name="adj1" fmla="val 7073"/>
            </a:avLst>
          </a:prstGeom>
          <a:solidFill>
            <a:srgbClr val="FACA00"/>
          </a:solidFill>
          <a:ln>
            <a:solidFill>
              <a:srgbClr val="FAC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7" name="Picture 6" descr="Logo&#10;&#10;Description automatically generated with low confidence">
            <a:extLst>
              <a:ext uri="{FF2B5EF4-FFF2-40B4-BE49-F238E27FC236}">
                <a16:creationId xmlns:a16="http://schemas.microsoft.com/office/drawing/2014/main" id="{A69249FD-1DD9-730D-9D60-D85612CF17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20350" y="5114924"/>
            <a:ext cx="1019175" cy="1019175"/>
          </a:xfrm>
          <a:prstGeom prst="rect">
            <a:avLst/>
          </a:prstGeom>
        </p:spPr>
      </p:pic>
      <p:pic>
        <p:nvPicPr>
          <p:cNvPr id="8" name="Picture 11" descr="logo">
            <a:extLst>
              <a:ext uri="{FF2B5EF4-FFF2-40B4-BE49-F238E27FC236}">
                <a16:creationId xmlns:a16="http://schemas.microsoft.com/office/drawing/2014/main" id="{724207F3-5DD2-FD81-003D-D5CC52B5DA8B}"/>
              </a:ext>
            </a:extLst>
          </p:cNvPr>
          <p:cNvPicPr>
            <a:picLocks noChangeAspect="1"/>
          </p:cNvPicPr>
          <p:nvPr/>
        </p:nvPicPr>
        <p:blipFill>
          <a:blip r:embed="rId3">
            <a:alphaModFix/>
            <a:extLst>
              <a:ext uri="{BEBA8EAE-BF5A-486C-A8C5-ECC9F3942E4B}">
                <a14:imgProps xmlns:a14="http://schemas.microsoft.com/office/drawing/2010/main">
                  <a14:imgLayer r:embed="rId4">
                    <a14:imgEffect>
                      <a14:sharpenSoften amount="-50000"/>
                    </a14:imgEffect>
                    <a14:imgEffect>
                      <a14:colorTemperature colorTemp="11200"/>
                    </a14:imgEffect>
                    <a14:imgEffect>
                      <a14:saturation sat="400000"/>
                    </a14:imgEffect>
                    <a14:imgEffect>
                      <a14:brightnessContrast bright="-20000" contrast="20000"/>
                    </a14:imgEffect>
                  </a14:imgLayer>
                </a14:imgProps>
              </a:ext>
            </a:extLst>
          </a:blip>
          <a:srcRect/>
          <a:stretch>
            <a:fillRect/>
          </a:stretch>
        </p:blipFill>
        <p:spPr>
          <a:xfrm>
            <a:off x="657471" y="5334000"/>
            <a:ext cx="2228357" cy="800099"/>
          </a:xfrm>
          <a:prstGeom prst="rect">
            <a:avLst/>
          </a:prstGeom>
          <a:noFill/>
          <a:ln cap="flat">
            <a:noFill/>
          </a:ln>
        </p:spPr>
      </p:pic>
      <p:sp>
        <p:nvSpPr>
          <p:cNvPr id="9" name="TextBox 8">
            <a:extLst>
              <a:ext uri="{FF2B5EF4-FFF2-40B4-BE49-F238E27FC236}">
                <a16:creationId xmlns:a16="http://schemas.microsoft.com/office/drawing/2014/main" id="{086AF64C-2819-B627-44D9-2257E2101F54}"/>
              </a:ext>
            </a:extLst>
          </p:cNvPr>
          <p:cNvSpPr txBox="1"/>
          <p:nvPr/>
        </p:nvSpPr>
        <p:spPr>
          <a:xfrm>
            <a:off x="371475" y="800100"/>
            <a:ext cx="11506200" cy="1107996"/>
          </a:xfrm>
          <a:prstGeom prst="rect">
            <a:avLst/>
          </a:prstGeom>
          <a:noFill/>
        </p:spPr>
        <p:txBody>
          <a:bodyPr wrap="square" rtlCol="0">
            <a:spAutoFit/>
          </a:bodyPr>
          <a:lstStyle/>
          <a:p>
            <a:pPr algn="ctr"/>
            <a:r>
              <a:rPr lang="en-GB" sz="6600" dirty="0">
                <a:solidFill>
                  <a:srgbClr val="FACA00"/>
                </a:solidFill>
                <a:latin typeface="Jumble" panose="02000503000000020004" pitchFamily="2" charset="0"/>
              </a:rPr>
              <a:t>Impact on School</a:t>
            </a:r>
          </a:p>
        </p:txBody>
      </p:sp>
      <p:sp>
        <p:nvSpPr>
          <p:cNvPr id="12" name="TextBox 11">
            <a:extLst>
              <a:ext uri="{FF2B5EF4-FFF2-40B4-BE49-F238E27FC236}">
                <a16:creationId xmlns:a16="http://schemas.microsoft.com/office/drawing/2014/main" id="{DE4D1F2C-4589-5B13-B1F8-CB471C34A6EF}"/>
              </a:ext>
            </a:extLst>
          </p:cNvPr>
          <p:cNvSpPr txBox="1"/>
          <p:nvPr/>
        </p:nvSpPr>
        <p:spPr>
          <a:xfrm>
            <a:off x="2356340" y="1992923"/>
            <a:ext cx="7930660" cy="3416320"/>
          </a:xfrm>
          <a:prstGeom prst="rect">
            <a:avLst/>
          </a:prstGeom>
          <a:noFill/>
        </p:spPr>
        <p:txBody>
          <a:bodyPr wrap="square" rtlCol="0">
            <a:spAutoFit/>
          </a:bodyPr>
          <a:lstStyle/>
          <a:p>
            <a:pPr marL="285750" indent="-285750">
              <a:buFont typeface="Arial" panose="020B0604020202020204" pitchFamily="34" charset="0"/>
              <a:buChar char="•"/>
            </a:pPr>
            <a:r>
              <a:rPr lang="en-GB" dirty="0"/>
              <a:t>School is a live environment – provides challenges to us all and B&amp;K</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To ensure quality of good education is maintained</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Teamwork</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There will be inconveniences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Endeavour to give as much notice as possible to changes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The school will need to be responsive to B&amp;K requests</a:t>
            </a:r>
          </a:p>
          <a:p>
            <a:endParaRPr lang="en-GB" dirty="0"/>
          </a:p>
        </p:txBody>
      </p:sp>
    </p:spTree>
    <p:extLst>
      <p:ext uri="{BB962C8B-B14F-4D97-AF65-F5344CB8AC3E}">
        <p14:creationId xmlns:p14="http://schemas.microsoft.com/office/powerpoint/2010/main" val="31727618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a:extLst>
              <a:ext uri="{FF2B5EF4-FFF2-40B4-BE49-F238E27FC236}">
                <a16:creationId xmlns:a16="http://schemas.microsoft.com/office/drawing/2014/main" id="{BED06690-AFD3-899F-D7D6-AA539487F4F6}"/>
              </a:ext>
            </a:extLst>
          </p:cNvPr>
          <p:cNvSpPr/>
          <p:nvPr/>
        </p:nvSpPr>
        <p:spPr>
          <a:xfrm>
            <a:off x="0" y="0"/>
            <a:ext cx="12191999" cy="6857999"/>
          </a:xfrm>
          <a:prstGeom prst="frame">
            <a:avLst>
              <a:gd name="adj1" fmla="val 7073"/>
            </a:avLst>
          </a:prstGeom>
          <a:solidFill>
            <a:srgbClr val="FACA00"/>
          </a:solidFill>
          <a:ln>
            <a:solidFill>
              <a:srgbClr val="FAC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7" name="Picture 6" descr="Logo&#10;&#10;Description automatically generated with low confidence">
            <a:extLst>
              <a:ext uri="{FF2B5EF4-FFF2-40B4-BE49-F238E27FC236}">
                <a16:creationId xmlns:a16="http://schemas.microsoft.com/office/drawing/2014/main" id="{A69249FD-1DD9-730D-9D60-D85612CF17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20350" y="5114924"/>
            <a:ext cx="1019175" cy="1019175"/>
          </a:xfrm>
          <a:prstGeom prst="rect">
            <a:avLst/>
          </a:prstGeom>
        </p:spPr>
      </p:pic>
      <p:pic>
        <p:nvPicPr>
          <p:cNvPr id="8" name="Picture 11" descr="logo">
            <a:extLst>
              <a:ext uri="{FF2B5EF4-FFF2-40B4-BE49-F238E27FC236}">
                <a16:creationId xmlns:a16="http://schemas.microsoft.com/office/drawing/2014/main" id="{724207F3-5DD2-FD81-003D-D5CC52B5DA8B}"/>
              </a:ext>
            </a:extLst>
          </p:cNvPr>
          <p:cNvPicPr>
            <a:picLocks noChangeAspect="1"/>
          </p:cNvPicPr>
          <p:nvPr/>
        </p:nvPicPr>
        <p:blipFill>
          <a:blip r:embed="rId3">
            <a:alphaModFix/>
            <a:extLst>
              <a:ext uri="{BEBA8EAE-BF5A-486C-A8C5-ECC9F3942E4B}">
                <a14:imgProps xmlns:a14="http://schemas.microsoft.com/office/drawing/2010/main">
                  <a14:imgLayer r:embed="rId4">
                    <a14:imgEffect>
                      <a14:sharpenSoften amount="-50000"/>
                    </a14:imgEffect>
                    <a14:imgEffect>
                      <a14:colorTemperature colorTemp="11200"/>
                    </a14:imgEffect>
                    <a14:imgEffect>
                      <a14:saturation sat="400000"/>
                    </a14:imgEffect>
                    <a14:imgEffect>
                      <a14:brightnessContrast bright="-20000" contrast="20000"/>
                    </a14:imgEffect>
                  </a14:imgLayer>
                </a14:imgProps>
              </a:ext>
            </a:extLst>
          </a:blip>
          <a:srcRect/>
          <a:stretch>
            <a:fillRect/>
          </a:stretch>
        </p:blipFill>
        <p:spPr>
          <a:xfrm>
            <a:off x="657471" y="5334000"/>
            <a:ext cx="2228357" cy="800099"/>
          </a:xfrm>
          <a:prstGeom prst="rect">
            <a:avLst/>
          </a:prstGeom>
          <a:noFill/>
          <a:ln cap="flat">
            <a:noFill/>
          </a:ln>
        </p:spPr>
      </p:pic>
      <p:sp>
        <p:nvSpPr>
          <p:cNvPr id="9" name="TextBox 8">
            <a:extLst>
              <a:ext uri="{FF2B5EF4-FFF2-40B4-BE49-F238E27FC236}">
                <a16:creationId xmlns:a16="http://schemas.microsoft.com/office/drawing/2014/main" id="{086AF64C-2819-B627-44D9-2257E2101F54}"/>
              </a:ext>
            </a:extLst>
          </p:cNvPr>
          <p:cNvSpPr txBox="1"/>
          <p:nvPr/>
        </p:nvSpPr>
        <p:spPr>
          <a:xfrm>
            <a:off x="371475" y="800100"/>
            <a:ext cx="11506200" cy="1107996"/>
          </a:xfrm>
          <a:prstGeom prst="rect">
            <a:avLst/>
          </a:prstGeom>
          <a:noFill/>
        </p:spPr>
        <p:txBody>
          <a:bodyPr wrap="square" rtlCol="0">
            <a:spAutoFit/>
          </a:bodyPr>
          <a:lstStyle/>
          <a:p>
            <a:pPr algn="ctr"/>
            <a:r>
              <a:rPr lang="en-GB" sz="6600" dirty="0">
                <a:solidFill>
                  <a:srgbClr val="FACA00"/>
                </a:solidFill>
                <a:latin typeface="Jumble" panose="02000503000000020004" pitchFamily="2" charset="0"/>
              </a:rPr>
              <a:t>Key Immediate Change</a:t>
            </a:r>
          </a:p>
        </p:txBody>
      </p:sp>
      <p:sp>
        <p:nvSpPr>
          <p:cNvPr id="12" name="TextBox 11">
            <a:extLst>
              <a:ext uri="{FF2B5EF4-FFF2-40B4-BE49-F238E27FC236}">
                <a16:creationId xmlns:a16="http://schemas.microsoft.com/office/drawing/2014/main" id="{DE4D1F2C-4589-5B13-B1F8-CB471C34A6EF}"/>
              </a:ext>
            </a:extLst>
          </p:cNvPr>
          <p:cNvSpPr txBox="1"/>
          <p:nvPr/>
        </p:nvSpPr>
        <p:spPr>
          <a:xfrm>
            <a:off x="1907933" y="1908096"/>
            <a:ext cx="8880229" cy="3785652"/>
          </a:xfrm>
          <a:prstGeom prst="rect">
            <a:avLst/>
          </a:prstGeom>
          <a:noFill/>
        </p:spPr>
        <p:txBody>
          <a:bodyPr wrap="square" rtlCol="0">
            <a:spAutoFit/>
          </a:bodyPr>
          <a:lstStyle/>
          <a:p>
            <a:r>
              <a:rPr lang="en-GB" dirty="0"/>
              <a:t>We need to move towards a temporary traffic management plan (TMP)</a:t>
            </a:r>
          </a:p>
          <a:p>
            <a:endParaRPr lang="en-GB" dirty="0"/>
          </a:p>
          <a:p>
            <a:r>
              <a:rPr lang="en-GB" b="1" dirty="0"/>
              <a:t>What do I mean by TMP?</a:t>
            </a:r>
          </a:p>
          <a:p>
            <a:r>
              <a:rPr lang="en-GB" dirty="0"/>
              <a:t>Pupil arrangements for drop off and pick up</a:t>
            </a:r>
          </a:p>
          <a:p>
            <a:endParaRPr lang="en-GB" dirty="0"/>
          </a:p>
          <a:p>
            <a:r>
              <a:rPr lang="en-GB" b="1" dirty="0"/>
              <a:t>Why? </a:t>
            </a:r>
          </a:p>
          <a:p>
            <a:r>
              <a:rPr lang="en-GB" dirty="0"/>
              <a:t>Eden House car park will be fully occupied by B&amp;K</a:t>
            </a:r>
          </a:p>
          <a:p>
            <a:endParaRPr lang="en-GB" dirty="0"/>
          </a:p>
          <a:p>
            <a:r>
              <a:rPr lang="en-GB" dirty="0"/>
              <a:t>TMP must comply with the imposed travel plan on the school from Coventry City Council. Failure to comply with this can result in penalties</a:t>
            </a:r>
          </a:p>
          <a:p>
            <a:pPr marL="285750" indent="-285750">
              <a:buFont typeface="Arial" panose="020B0604020202020204" pitchFamily="34" charset="0"/>
              <a:buChar char="•"/>
            </a:pPr>
            <a:endParaRPr lang="en-GB" dirty="0"/>
          </a:p>
          <a:p>
            <a:r>
              <a:rPr lang="en-GB" dirty="0"/>
              <a:t>So we </a:t>
            </a:r>
            <a:r>
              <a:rPr lang="en-GB" sz="2400" b="1" u="sng" dirty="0"/>
              <a:t>URGE YOU ALL TO WORK AS A TEAM WITH US</a:t>
            </a:r>
          </a:p>
          <a:p>
            <a:r>
              <a:rPr lang="en-GB" dirty="0"/>
              <a:t>.</a:t>
            </a:r>
          </a:p>
        </p:txBody>
      </p:sp>
    </p:spTree>
    <p:extLst>
      <p:ext uri="{BB962C8B-B14F-4D97-AF65-F5344CB8AC3E}">
        <p14:creationId xmlns:p14="http://schemas.microsoft.com/office/powerpoint/2010/main" val="31668321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a:extLst>
              <a:ext uri="{FF2B5EF4-FFF2-40B4-BE49-F238E27FC236}">
                <a16:creationId xmlns:a16="http://schemas.microsoft.com/office/drawing/2014/main" id="{BED06690-AFD3-899F-D7D6-AA539487F4F6}"/>
              </a:ext>
            </a:extLst>
          </p:cNvPr>
          <p:cNvSpPr/>
          <p:nvPr/>
        </p:nvSpPr>
        <p:spPr>
          <a:xfrm>
            <a:off x="0" y="0"/>
            <a:ext cx="12191999" cy="6857999"/>
          </a:xfrm>
          <a:prstGeom prst="frame">
            <a:avLst>
              <a:gd name="adj1" fmla="val 7073"/>
            </a:avLst>
          </a:prstGeom>
          <a:solidFill>
            <a:srgbClr val="FACA00"/>
          </a:solidFill>
          <a:ln>
            <a:solidFill>
              <a:srgbClr val="FAC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 name="TextBox 8">
            <a:extLst>
              <a:ext uri="{FF2B5EF4-FFF2-40B4-BE49-F238E27FC236}">
                <a16:creationId xmlns:a16="http://schemas.microsoft.com/office/drawing/2014/main" id="{086AF64C-2819-B627-44D9-2257E2101F54}"/>
              </a:ext>
            </a:extLst>
          </p:cNvPr>
          <p:cNvSpPr txBox="1"/>
          <p:nvPr/>
        </p:nvSpPr>
        <p:spPr>
          <a:xfrm>
            <a:off x="342899" y="615461"/>
            <a:ext cx="11506200" cy="584775"/>
          </a:xfrm>
          <a:prstGeom prst="rect">
            <a:avLst/>
          </a:prstGeom>
          <a:noFill/>
        </p:spPr>
        <p:txBody>
          <a:bodyPr wrap="square" rtlCol="0">
            <a:spAutoFit/>
          </a:bodyPr>
          <a:lstStyle/>
          <a:p>
            <a:pPr algn="ctr"/>
            <a:r>
              <a:rPr lang="en-GB" sz="3200" dirty="0">
                <a:solidFill>
                  <a:srgbClr val="FACA00"/>
                </a:solidFill>
                <a:latin typeface="Jumble" panose="02000503000000020004" pitchFamily="2" charset="0"/>
              </a:rPr>
              <a:t>Drop Off and Pick Up Locations</a:t>
            </a:r>
          </a:p>
        </p:txBody>
      </p:sp>
      <p:pic>
        <p:nvPicPr>
          <p:cNvPr id="4" name="Picture 3">
            <a:extLst>
              <a:ext uri="{FF2B5EF4-FFF2-40B4-BE49-F238E27FC236}">
                <a16:creationId xmlns:a16="http://schemas.microsoft.com/office/drawing/2014/main" id="{3028EEDC-9461-9A4B-71DF-3A64BED199FA}"/>
              </a:ext>
            </a:extLst>
          </p:cNvPr>
          <p:cNvPicPr>
            <a:picLocks noChangeAspect="1"/>
          </p:cNvPicPr>
          <p:nvPr/>
        </p:nvPicPr>
        <p:blipFill rotWithShape="1">
          <a:blip r:embed="rId2"/>
          <a:srcRect t="5256" r="4782"/>
          <a:stretch/>
        </p:blipFill>
        <p:spPr>
          <a:xfrm>
            <a:off x="559506" y="1704525"/>
            <a:ext cx="4543187" cy="4625937"/>
          </a:xfrm>
          <a:prstGeom prst="rect">
            <a:avLst/>
          </a:prstGeom>
        </p:spPr>
      </p:pic>
      <p:pic>
        <p:nvPicPr>
          <p:cNvPr id="10" name="Picture 9">
            <a:extLst>
              <a:ext uri="{FF2B5EF4-FFF2-40B4-BE49-F238E27FC236}">
                <a16:creationId xmlns:a16="http://schemas.microsoft.com/office/drawing/2014/main" id="{833B07F8-458A-C2C9-3FE3-D85760B21B51}"/>
              </a:ext>
            </a:extLst>
          </p:cNvPr>
          <p:cNvPicPr>
            <a:picLocks noChangeAspect="1"/>
          </p:cNvPicPr>
          <p:nvPr/>
        </p:nvPicPr>
        <p:blipFill>
          <a:blip r:embed="rId3"/>
          <a:stretch>
            <a:fillRect/>
          </a:stretch>
        </p:blipFill>
        <p:spPr>
          <a:xfrm>
            <a:off x="6906629" y="1616602"/>
            <a:ext cx="3607261" cy="4625937"/>
          </a:xfrm>
          <a:prstGeom prst="rect">
            <a:avLst/>
          </a:prstGeom>
        </p:spPr>
      </p:pic>
      <p:sp>
        <p:nvSpPr>
          <p:cNvPr id="11" name="TextBox 10">
            <a:extLst>
              <a:ext uri="{FF2B5EF4-FFF2-40B4-BE49-F238E27FC236}">
                <a16:creationId xmlns:a16="http://schemas.microsoft.com/office/drawing/2014/main" id="{B4E29E3D-692F-CAAE-7790-2C06341CB902}"/>
              </a:ext>
            </a:extLst>
          </p:cNvPr>
          <p:cNvSpPr txBox="1"/>
          <p:nvPr/>
        </p:nvSpPr>
        <p:spPr>
          <a:xfrm>
            <a:off x="823769" y="1303896"/>
            <a:ext cx="4278924" cy="400110"/>
          </a:xfrm>
          <a:prstGeom prst="rect">
            <a:avLst/>
          </a:prstGeom>
          <a:noFill/>
        </p:spPr>
        <p:txBody>
          <a:bodyPr wrap="square" rtlCol="0">
            <a:spAutoFit/>
          </a:bodyPr>
          <a:lstStyle/>
          <a:p>
            <a:pPr algn="ctr"/>
            <a:r>
              <a:rPr lang="en-GB" sz="2000" dirty="0">
                <a:latin typeface="Jumble" panose="02000503000000020004" pitchFamily="2" charset="0"/>
              </a:rPr>
              <a:t>Link House Car Park</a:t>
            </a:r>
          </a:p>
        </p:txBody>
      </p:sp>
      <p:sp>
        <p:nvSpPr>
          <p:cNvPr id="12" name="TextBox 11">
            <a:extLst>
              <a:ext uri="{FF2B5EF4-FFF2-40B4-BE49-F238E27FC236}">
                <a16:creationId xmlns:a16="http://schemas.microsoft.com/office/drawing/2014/main" id="{52C6CDF0-2BA1-588E-9D11-40693E1F1CAC}"/>
              </a:ext>
            </a:extLst>
          </p:cNvPr>
          <p:cNvSpPr txBox="1"/>
          <p:nvPr/>
        </p:nvSpPr>
        <p:spPr>
          <a:xfrm>
            <a:off x="6570797" y="1252325"/>
            <a:ext cx="4278924" cy="400110"/>
          </a:xfrm>
          <a:prstGeom prst="rect">
            <a:avLst/>
          </a:prstGeom>
          <a:noFill/>
        </p:spPr>
        <p:txBody>
          <a:bodyPr wrap="square" rtlCol="0">
            <a:spAutoFit/>
          </a:bodyPr>
          <a:lstStyle/>
          <a:p>
            <a:pPr algn="ctr"/>
            <a:r>
              <a:rPr lang="en-GB" sz="2000" dirty="0">
                <a:latin typeface="Jumble" panose="02000503000000020004" pitchFamily="2" charset="0"/>
              </a:rPr>
              <a:t>North View</a:t>
            </a:r>
          </a:p>
        </p:txBody>
      </p:sp>
    </p:spTree>
    <p:extLst>
      <p:ext uri="{BB962C8B-B14F-4D97-AF65-F5344CB8AC3E}">
        <p14:creationId xmlns:p14="http://schemas.microsoft.com/office/powerpoint/2010/main" val="664024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a:extLst>
              <a:ext uri="{FF2B5EF4-FFF2-40B4-BE49-F238E27FC236}">
                <a16:creationId xmlns:a16="http://schemas.microsoft.com/office/drawing/2014/main" id="{BED06690-AFD3-899F-D7D6-AA539487F4F6}"/>
              </a:ext>
            </a:extLst>
          </p:cNvPr>
          <p:cNvSpPr/>
          <p:nvPr/>
        </p:nvSpPr>
        <p:spPr>
          <a:xfrm>
            <a:off x="0" y="0"/>
            <a:ext cx="12191999" cy="6857999"/>
          </a:xfrm>
          <a:prstGeom prst="frame">
            <a:avLst>
              <a:gd name="adj1" fmla="val 7073"/>
            </a:avLst>
          </a:prstGeom>
          <a:solidFill>
            <a:srgbClr val="FACA00"/>
          </a:solidFill>
          <a:ln>
            <a:solidFill>
              <a:srgbClr val="FAC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7" name="Picture 6" descr="Logo&#10;&#10;Description automatically generated with low confidence">
            <a:extLst>
              <a:ext uri="{FF2B5EF4-FFF2-40B4-BE49-F238E27FC236}">
                <a16:creationId xmlns:a16="http://schemas.microsoft.com/office/drawing/2014/main" id="{A69249FD-1DD9-730D-9D60-D85612CF17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20350" y="5114924"/>
            <a:ext cx="1019175" cy="1019175"/>
          </a:xfrm>
          <a:prstGeom prst="rect">
            <a:avLst/>
          </a:prstGeom>
        </p:spPr>
      </p:pic>
      <p:pic>
        <p:nvPicPr>
          <p:cNvPr id="8" name="Picture 11" descr="logo">
            <a:extLst>
              <a:ext uri="{FF2B5EF4-FFF2-40B4-BE49-F238E27FC236}">
                <a16:creationId xmlns:a16="http://schemas.microsoft.com/office/drawing/2014/main" id="{724207F3-5DD2-FD81-003D-D5CC52B5DA8B}"/>
              </a:ext>
            </a:extLst>
          </p:cNvPr>
          <p:cNvPicPr>
            <a:picLocks noChangeAspect="1"/>
          </p:cNvPicPr>
          <p:nvPr/>
        </p:nvPicPr>
        <p:blipFill>
          <a:blip r:embed="rId3">
            <a:alphaModFix/>
            <a:extLst>
              <a:ext uri="{BEBA8EAE-BF5A-486C-A8C5-ECC9F3942E4B}">
                <a14:imgProps xmlns:a14="http://schemas.microsoft.com/office/drawing/2010/main">
                  <a14:imgLayer r:embed="rId4">
                    <a14:imgEffect>
                      <a14:sharpenSoften amount="-50000"/>
                    </a14:imgEffect>
                    <a14:imgEffect>
                      <a14:colorTemperature colorTemp="11200"/>
                    </a14:imgEffect>
                    <a14:imgEffect>
                      <a14:saturation sat="400000"/>
                    </a14:imgEffect>
                    <a14:imgEffect>
                      <a14:brightnessContrast bright="-20000" contrast="20000"/>
                    </a14:imgEffect>
                  </a14:imgLayer>
                </a14:imgProps>
              </a:ext>
            </a:extLst>
          </a:blip>
          <a:srcRect/>
          <a:stretch>
            <a:fillRect/>
          </a:stretch>
        </p:blipFill>
        <p:spPr>
          <a:xfrm>
            <a:off x="657471" y="5334000"/>
            <a:ext cx="2228357" cy="800099"/>
          </a:xfrm>
          <a:prstGeom prst="rect">
            <a:avLst/>
          </a:prstGeom>
          <a:noFill/>
          <a:ln cap="flat">
            <a:noFill/>
          </a:ln>
        </p:spPr>
      </p:pic>
      <p:sp>
        <p:nvSpPr>
          <p:cNvPr id="9" name="TextBox 8">
            <a:extLst>
              <a:ext uri="{FF2B5EF4-FFF2-40B4-BE49-F238E27FC236}">
                <a16:creationId xmlns:a16="http://schemas.microsoft.com/office/drawing/2014/main" id="{086AF64C-2819-B627-44D9-2257E2101F54}"/>
              </a:ext>
            </a:extLst>
          </p:cNvPr>
          <p:cNvSpPr txBox="1"/>
          <p:nvPr/>
        </p:nvSpPr>
        <p:spPr>
          <a:xfrm>
            <a:off x="371475" y="800100"/>
            <a:ext cx="11506200" cy="830997"/>
          </a:xfrm>
          <a:prstGeom prst="rect">
            <a:avLst/>
          </a:prstGeom>
          <a:noFill/>
        </p:spPr>
        <p:txBody>
          <a:bodyPr wrap="square" rtlCol="0">
            <a:spAutoFit/>
          </a:bodyPr>
          <a:lstStyle/>
          <a:p>
            <a:pPr algn="ctr"/>
            <a:r>
              <a:rPr lang="en-GB" sz="4800" dirty="0">
                <a:solidFill>
                  <a:srgbClr val="FACA00"/>
                </a:solidFill>
                <a:latin typeface="Jumble" panose="02000503000000020004" pitchFamily="2" charset="0"/>
              </a:rPr>
              <a:t>Primary Drop Off and Pick Up</a:t>
            </a:r>
          </a:p>
        </p:txBody>
      </p:sp>
      <p:graphicFrame>
        <p:nvGraphicFramePr>
          <p:cNvPr id="10" name="Table 9">
            <a:extLst>
              <a:ext uri="{FF2B5EF4-FFF2-40B4-BE49-F238E27FC236}">
                <a16:creationId xmlns:a16="http://schemas.microsoft.com/office/drawing/2014/main" id="{329646E6-4261-2BF0-E419-2E82513BAF5E}"/>
              </a:ext>
            </a:extLst>
          </p:cNvPr>
          <p:cNvGraphicFramePr>
            <a:graphicFrameLocks noGrp="1"/>
          </p:cNvGraphicFramePr>
          <p:nvPr>
            <p:extLst>
              <p:ext uri="{D42A27DB-BD31-4B8C-83A1-F6EECF244321}">
                <p14:modId xmlns:p14="http://schemas.microsoft.com/office/powerpoint/2010/main" val="3225539917"/>
              </p:ext>
            </p:extLst>
          </p:nvPr>
        </p:nvGraphicFramePr>
        <p:xfrm>
          <a:off x="4848589" y="1749555"/>
          <a:ext cx="5464421" cy="1416924"/>
        </p:xfrm>
        <a:graphic>
          <a:graphicData uri="http://schemas.openxmlformats.org/drawingml/2006/table">
            <a:tbl>
              <a:tblPr/>
              <a:tblGrid>
                <a:gridCol w="603432">
                  <a:extLst>
                    <a:ext uri="{9D8B030D-6E8A-4147-A177-3AD203B41FA5}">
                      <a16:colId xmlns:a16="http://schemas.microsoft.com/office/drawing/2014/main" val="3919171269"/>
                    </a:ext>
                  </a:extLst>
                </a:gridCol>
                <a:gridCol w="1419185">
                  <a:extLst>
                    <a:ext uri="{9D8B030D-6E8A-4147-A177-3AD203B41FA5}">
                      <a16:colId xmlns:a16="http://schemas.microsoft.com/office/drawing/2014/main" val="374500172"/>
                    </a:ext>
                  </a:extLst>
                </a:gridCol>
                <a:gridCol w="3441804">
                  <a:extLst>
                    <a:ext uri="{9D8B030D-6E8A-4147-A177-3AD203B41FA5}">
                      <a16:colId xmlns:a16="http://schemas.microsoft.com/office/drawing/2014/main" val="2122954425"/>
                    </a:ext>
                  </a:extLst>
                </a:gridCol>
              </a:tblGrid>
              <a:tr h="354231">
                <a:tc gridSpan="3">
                  <a:txBody>
                    <a:bodyPr/>
                    <a:lstStyle/>
                    <a:p>
                      <a:pPr algn="ctr" fontAlgn="ctr"/>
                      <a:r>
                        <a:rPr lang="en-GB" sz="1100" b="1" i="0" u="none" strike="noStrike" dirty="0">
                          <a:solidFill>
                            <a:srgbClr val="FFFFFF"/>
                          </a:solidFill>
                          <a:effectLst/>
                          <a:latin typeface="Calibri" panose="020F0502020204030204" pitchFamily="34" charset="0"/>
                        </a:rPr>
                        <a:t>NEW DROP OFF ARRANGEMENTS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03764"/>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674505026"/>
                  </a:ext>
                </a:extLst>
              </a:tr>
              <a:tr h="354231">
                <a:tc>
                  <a:txBody>
                    <a:bodyPr/>
                    <a:lstStyle/>
                    <a:p>
                      <a:pPr algn="ctr" fontAlgn="ctr"/>
                      <a:r>
                        <a:rPr lang="en-GB" sz="1100" b="1" i="0" u="none" strike="noStrike">
                          <a:solidFill>
                            <a:srgbClr val="000000"/>
                          </a:solidFill>
                          <a:effectLst/>
                          <a:latin typeface="Calibri" panose="020F0502020204030204" pitchFamily="34" charset="0"/>
                        </a:rPr>
                        <a:t>YEAR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100" b="1" i="0" u="none" strike="noStrike">
                          <a:solidFill>
                            <a:srgbClr val="000000"/>
                          </a:solidFill>
                          <a:effectLst/>
                          <a:latin typeface="Calibri" panose="020F0502020204030204" pitchFamily="34" charset="0"/>
                        </a:rPr>
                        <a:t>MON - FRI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100" b="1" i="0" u="none" strike="noStrike">
                          <a:solidFill>
                            <a:srgbClr val="000000"/>
                          </a:solidFill>
                          <a:effectLst/>
                          <a:latin typeface="Calibri" panose="020F0502020204030204" pitchFamily="34" charset="0"/>
                        </a:rPr>
                        <a:t>PARKING LOCATION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876398461"/>
                  </a:ext>
                </a:extLst>
              </a:tr>
              <a:tr h="354231">
                <a:tc>
                  <a:txBody>
                    <a:bodyPr/>
                    <a:lstStyle/>
                    <a:p>
                      <a:pPr algn="ctr" fontAlgn="ctr"/>
                      <a:r>
                        <a:rPr lang="en-GB" sz="1100" b="0" i="0" u="none" strike="noStrike">
                          <a:solidFill>
                            <a:srgbClr val="000000"/>
                          </a:solidFill>
                          <a:effectLst/>
                          <a:latin typeface="Calibri" panose="020F0502020204030204" pitchFamily="34" charset="0"/>
                        </a:rPr>
                        <a:t>YR - Y1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D966"/>
                    </a:solidFill>
                  </a:tcPr>
                </a:tc>
                <a:tc>
                  <a:txBody>
                    <a:bodyPr/>
                    <a:lstStyle/>
                    <a:p>
                      <a:pPr algn="ctr" fontAlgn="ctr"/>
                      <a:r>
                        <a:rPr lang="en-GB" sz="1100" b="0" i="0" u="none" strike="noStrike">
                          <a:solidFill>
                            <a:srgbClr val="000000"/>
                          </a:solidFill>
                          <a:effectLst/>
                          <a:latin typeface="Calibri" panose="020F0502020204030204" pitchFamily="34" charset="0"/>
                        </a:rPr>
                        <a:t>8.10am - 8.30am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GB" sz="1100" b="0" i="0" u="none" strike="noStrike" dirty="0">
                          <a:solidFill>
                            <a:srgbClr val="000000"/>
                          </a:solidFill>
                          <a:effectLst/>
                          <a:latin typeface="Calibri" panose="020F0502020204030204" pitchFamily="34" charset="0"/>
                        </a:rPr>
                        <a:t> Can park in Link House Car Park</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382391888"/>
                  </a:ext>
                </a:extLst>
              </a:tr>
              <a:tr h="354231">
                <a:tc>
                  <a:txBody>
                    <a:bodyPr/>
                    <a:lstStyle/>
                    <a:p>
                      <a:pPr algn="ctr" fontAlgn="ctr"/>
                      <a:r>
                        <a:rPr lang="en-GB" sz="1100" b="0" i="0" u="none" strike="noStrike">
                          <a:solidFill>
                            <a:srgbClr val="000000"/>
                          </a:solidFill>
                          <a:effectLst/>
                          <a:latin typeface="Calibri" panose="020F0502020204030204" pitchFamily="34" charset="0"/>
                        </a:rPr>
                        <a:t>Y2 - Y6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n-GB" sz="1100" b="0" i="0" u="none" strike="noStrike" dirty="0">
                          <a:solidFill>
                            <a:srgbClr val="000000"/>
                          </a:solidFill>
                          <a:effectLst/>
                          <a:latin typeface="Calibri" panose="020F0502020204030204" pitchFamily="34" charset="0"/>
                        </a:rPr>
                        <a:t>8.10am - 8.30am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0" i="0" u="none" strike="noStrike" dirty="0">
                          <a:solidFill>
                            <a:srgbClr val="000000"/>
                          </a:solidFill>
                          <a:effectLst/>
                          <a:latin typeface="Calibri" panose="020F0502020204030204" pitchFamily="34" charset="0"/>
                        </a:rPr>
                        <a:t> Turning circle in Link House Car Park - Drop and Go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6405022"/>
                  </a:ext>
                </a:extLst>
              </a:tr>
            </a:tbl>
          </a:graphicData>
        </a:graphic>
      </p:graphicFrame>
      <p:graphicFrame>
        <p:nvGraphicFramePr>
          <p:cNvPr id="11" name="Table 10">
            <a:extLst>
              <a:ext uri="{FF2B5EF4-FFF2-40B4-BE49-F238E27FC236}">
                <a16:creationId xmlns:a16="http://schemas.microsoft.com/office/drawing/2014/main" id="{751159C7-96E8-01E6-6ED6-CBE41474A5C1}"/>
              </a:ext>
            </a:extLst>
          </p:cNvPr>
          <p:cNvGraphicFramePr>
            <a:graphicFrameLocks noGrp="1"/>
          </p:cNvGraphicFramePr>
          <p:nvPr>
            <p:extLst>
              <p:ext uri="{D42A27DB-BD31-4B8C-83A1-F6EECF244321}">
                <p14:modId xmlns:p14="http://schemas.microsoft.com/office/powerpoint/2010/main" val="2075865968"/>
              </p:ext>
            </p:extLst>
          </p:nvPr>
        </p:nvGraphicFramePr>
        <p:xfrm>
          <a:off x="4848589" y="3595315"/>
          <a:ext cx="6704136" cy="1416924"/>
        </p:xfrm>
        <a:graphic>
          <a:graphicData uri="http://schemas.openxmlformats.org/drawingml/2006/table">
            <a:tbl>
              <a:tblPr/>
              <a:tblGrid>
                <a:gridCol w="561585">
                  <a:extLst>
                    <a:ext uri="{9D8B030D-6E8A-4147-A177-3AD203B41FA5}">
                      <a16:colId xmlns:a16="http://schemas.microsoft.com/office/drawing/2014/main" val="3322352334"/>
                    </a:ext>
                  </a:extLst>
                </a:gridCol>
                <a:gridCol w="1227166">
                  <a:extLst>
                    <a:ext uri="{9D8B030D-6E8A-4147-A177-3AD203B41FA5}">
                      <a16:colId xmlns:a16="http://schemas.microsoft.com/office/drawing/2014/main" val="1431216602"/>
                    </a:ext>
                  </a:extLst>
                </a:gridCol>
                <a:gridCol w="1227166">
                  <a:extLst>
                    <a:ext uri="{9D8B030D-6E8A-4147-A177-3AD203B41FA5}">
                      <a16:colId xmlns:a16="http://schemas.microsoft.com/office/drawing/2014/main" val="2287959553"/>
                    </a:ext>
                  </a:extLst>
                </a:gridCol>
                <a:gridCol w="3688219">
                  <a:extLst>
                    <a:ext uri="{9D8B030D-6E8A-4147-A177-3AD203B41FA5}">
                      <a16:colId xmlns:a16="http://schemas.microsoft.com/office/drawing/2014/main" val="3627729703"/>
                    </a:ext>
                  </a:extLst>
                </a:gridCol>
              </a:tblGrid>
              <a:tr h="354231">
                <a:tc gridSpan="4">
                  <a:txBody>
                    <a:bodyPr/>
                    <a:lstStyle/>
                    <a:p>
                      <a:pPr algn="ctr" fontAlgn="ctr"/>
                      <a:r>
                        <a:rPr lang="en-GB" sz="1100" b="1" i="0" u="none" strike="noStrike" dirty="0">
                          <a:solidFill>
                            <a:srgbClr val="FFFFFF"/>
                          </a:solidFill>
                          <a:effectLst/>
                          <a:latin typeface="Calibri" panose="020F0502020204030204" pitchFamily="34" charset="0"/>
                        </a:rPr>
                        <a:t>NEW PICK UP ARRANGEMENTS</a:t>
                      </a:r>
                    </a:p>
                  </a:txBody>
                  <a:tcPr marL="7620" marR="7620" marT="762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03764"/>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693387331"/>
                  </a:ext>
                </a:extLst>
              </a:tr>
              <a:tr h="354231">
                <a:tc>
                  <a:txBody>
                    <a:bodyPr/>
                    <a:lstStyle/>
                    <a:p>
                      <a:pPr algn="ctr" fontAlgn="ctr"/>
                      <a:r>
                        <a:rPr lang="en-GB" sz="1100" b="1" i="0" u="none" strike="noStrike">
                          <a:solidFill>
                            <a:srgbClr val="000000"/>
                          </a:solidFill>
                          <a:effectLst/>
                          <a:latin typeface="Calibri" panose="020F0502020204030204" pitchFamily="34" charset="0"/>
                        </a:rPr>
                        <a:t>YEAR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100" b="1" i="0" u="none" strike="noStrike">
                          <a:solidFill>
                            <a:srgbClr val="000000"/>
                          </a:solidFill>
                          <a:effectLst/>
                          <a:latin typeface="Calibri" panose="020F0502020204030204" pitchFamily="34" charset="0"/>
                        </a:rPr>
                        <a:t>MON / WED / FRI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100" b="1" i="0" u="none" strike="noStrike">
                          <a:solidFill>
                            <a:srgbClr val="000000"/>
                          </a:solidFill>
                          <a:effectLst/>
                          <a:latin typeface="Calibri" panose="020F0502020204030204" pitchFamily="34" charset="0"/>
                        </a:rPr>
                        <a:t>TUES / THURS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100" b="1" i="0" u="none" strike="noStrike">
                          <a:solidFill>
                            <a:srgbClr val="000000"/>
                          </a:solidFill>
                          <a:effectLst/>
                          <a:latin typeface="Calibri" panose="020F0502020204030204" pitchFamily="34" charset="0"/>
                        </a:rPr>
                        <a:t>PARKING LOCATION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664313310"/>
                  </a:ext>
                </a:extLst>
              </a:tr>
              <a:tr h="354231">
                <a:tc>
                  <a:txBody>
                    <a:bodyPr/>
                    <a:lstStyle/>
                    <a:p>
                      <a:pPr algn="ctr" fontAlgn="ctr"/>
                      <a:r>
                        <a:rPr lang="en-GB" sz="1100" b="0" i="0" u="none" strike="noStrike">
                          <a:solidFill>
                            <a:srgbClr val="000000"/>
                          </a:solidFill>
                          <a:effectLst/>
                          <a:latin typeface="Calibri" panose="020F0502020204030204" pitchFamily="34" charset="0"/>
                        </a:rPr>
                        <a:t>YR - Y1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D966"/>
                    </a:solidFill>
                  </a:tcPr>
                </a:tc>
                <a:tc>
                  <a:txBody>
                    <a:bodyPr/>
                    <a:lstStyle/>
                    <a:p>
                      <a:pPr algn="ctr" fontAlgn="ctr"/>
                      <a:r>
                        <a:rPr lang="en-GB" sz="1100" b="0" i="0" u="none" strike="noStrike">
                          <a:solidFill>
                            <a:srgbClr val="000000"/>
                          </a:solidFill>
                          <a:effectLst/>
                          <a:latin typeface="Calibri" panose="020F0502020204030204" pitchFamily="34" charset="0"/>
                        </a:rPr>
                        <a:t>2.55pm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3.55pm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GB" sz="1100" b="0" i="0" u="none" strike="noStrike" dirty="0">
                          <a:solidFill>
                            <a:srgbClr val="000000"/>
                          </a:solidFill>
                          <a:effectLst/>
                          <a:latin typeface="Calibri" panose="020F0502020204030204" pitchFamily="34" charset="0"/>
                        </a:rPr>
                        <a:t> Can park in Link House Car Park</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702896034"/>
                  </a:ext>
                </a:extLst>
              </a:tr>
              <a:tr h="354231">
                <a:tc>
                  <a:txBody>
                    <a:bodyPr/>
                    <a:lstStyle/>
                    <a:p>
                      <a:pPr algn="ctr" fontAlgn="ctr"/>
                      <a:r>
                        <a:rPr lang="en-GB" sz="1100" b="0" i="0" u="none" strike="noStrike">
                          <a:solidFill>
                            <a:srgbClr val="000000"/>
                          </a:solidFill>
                          <a:effectLst/>
                          <a:latin typeface="Calibri" panose="020F0502020204030204" pitchFamily="34" charset="0"/>
                        </a:rPr>
                        <a:t>Y2 - Y6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n-GB" sz="1100" b="0" i="0" u="none" strike="noStrike">
                          <a:solidFill>
                            <a:srgbClr val="000000"/>
                          </a:solidFill>
                          <a:effectLst/>
                          <a:latin typeface="Calibri" panose="020F0502020204030204" pitchFamily="34" charset="0"/>
                        </a:rPr>
                        <a:t>2.55pm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3.55pm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0" i="0" u="none" strike="noStrike" dirty="0">
                          <a:solidFill>
                            <a:srgbClr val="000000"/>
                          </a:solidFill>
                          <a:effectLst/>
                          <a:latin typeface="Calibri" panose="020F0502020204030204" pitchFamily="34" charset="0"/>
                        </a:rPr>
                        <a:t> Ensure you park on North View and walk to collect child(ren)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2960686"/>
                  </a:ext>
                </a:extLst>
              </a:tr>
            </a:tbl>
          </a:graphicData>
        </a:graphic>
      </p:graphicFrame>
      <p:sp>
        <p:nvSpPr>
          <p:cNvPr id="13" name="TextBox 12">
            <a:extLst>
              <a:ext uri="{FF2B5EF4-FFF2-40B4-BE49-F238E27FC236}">
                <a16:creationId xmlns:a16="http://schemas.microsoft.com/office/drawing/2014/main" id="{60220636-75E5-188E-9F36-AA8554094F14}"/>
              </a:ext>
            </a:extLst>
          </p:cNvPr>
          <p:cNvSpPr txBox="1"/>
          <p:nvPr/>
        </p:nvSpPr>
        <p:spPr>
          <a:xfrm>
            <a:off x="571500" y="1631097"/>
            <a:ext cx="4193931" cy="3539430"/>
          </a:xfrm>
          <a:prstGeom prst="rect">
            <a:avLst/>
          </a:prstGeom>
          <a:noFill/>
        </p:spPr>
        <p:txBody>
          <a:bodyPr wrap="square" rtlCol="0">
            <a:spAutoFit/>
          </a:bodyPr>
          <a:lstStyle/>
          <a:p>
            <a:r>
              <a:rPr lang="en-GB" sz="1200" dirty="0">
                <a:latin typeface="Jumble" panose="02000503000000020004" pitchFamily="2" charset="0"/>
              </a:rPr>
              <a:t>KEY CHANGES</a:t>
            </a:r>
          </a:p>
          <a:p>
            <a:endParaRPr lang="en-GB" sz="1200" dirty="0"/>
          </a:p>
          <a:p>
            <a:r>
              <a:rPr lang="en-GB" sz="1200" b="1" u="sng" dirty="0">
                <a:latin typeface="Arial" panose="020B0604020202020204" pitchFamily="34" charset="0"/>
                <a:cs typeface="Arial" panose="020B0604020202020204" pitchFamily="34" charset="0"/>
              </a:rPr>
              <a:t>Drop Off</a:t>
            </a:r>
          </a:p>
          <a:p>
            <a:pPr marL="285750" indent="-285750">
              <a:buFontTx/>
              <a:buChar char="-"/>
            </a:pPr>
            <a:r>
              <a:rPr lang="en-GB" sz="1200" dirty="0">
                <a:latin typeface="Arial" panose="020B0604020202020204" pitchFamily="34" charset="0"/>
                <a:cs typeface="Arial" panose="020B0604020202020204" pitchFamily="34" charset="0"/>
              </a:rPr>
              <a:t>YR &amp; Y1 </a:t>
            </a:r>
            <a:r>
              <a:rPr lang="en-GB" sz="1200" b="1" u="sng" dirty="0">
                <a:highlight>
                  <a:srgbClr val="FFFF00"/>
                </a:highlight>
                <a:latin typeface="Arial" panose="020B0604020202020204" pitchFamily="34" charset="0"/>
                <a:cs typeface="Arial" panose="020B0604020202020204" pitchFamily="34" charset="0"/>
              </a:rPr>
              <a:t>only</a:t>
            </a:r>
            <a:r>
              <a:rPr lang="en-GB" sz="1200" dirty="0">
                <a:latin typeface="Arial" panose="020B0604020202020204" pitchFamily="34" charset="0"/>
                <a:cs typeface="Arial" panose="020B0604020202020204" pitchFamily="34" charset="0"/>
              </a:rPr>
              <a:t> can park in Link House</a:t>
            </a:r>
          </a:p>
          <a:p>
            <a:pPr marL="285750" indent="-285750">
              <a:buFontTx/>
              <a:buChar char="-"/>
            </a:pPr>
            <a:r>
              <a:rPr lang="en-GB" sz="1200" dirty="0">
                <a:latin typeface="Arial" panose="020B0604020202020204" pitchFamily="34" charset="0"/>
                <a:cs typeface="Arial" panose="020B0604020202020204" pitchFamily="34" charset="0"/>
              </a:rPr>
              <a:t>Y2 to Y6 can use the drop and go, not allowed to park in Link House. </a:t>
            </a:r>
          </a:p>
          <a:p>
            <a:pPr marL="285750" indent="-285750">
              <a:buFontTx/>
              <a:buChar char="-"/>
            </a:pPr>
            <a:r>
              <a:rPr lang="en-GB" sz="1200" dirty="0">
                <a:latin typeface="Arial" panose="020B0604020202020204" pitchFamily="34" charset="0"/>
                <a:cs typeface="Arial" panose="020B0604020202020204" pitchFamily="34" charset="0"/>
              </a:rPr>
              <a:t>Staff member will be at the drop and go location</a:t>
            </a:r>
          </a:p>
          <a:p>
            <a:pPr marL="285750" indent="-285750">
              <a:buFontTx/>
              <a:buChar char="-"/>
            </a:pPr>
            <a:endParaRPr lang="en-GB" sz="1200" dirty="0">
              <a:latin typeface="Arial" panose="020B0604020202020204" pitchFamily="34" charset="0"/>
              <a:cs typeface="Arial" panose="020B0604020202020204" pitchFamily="34" charset="0"/>
            </a:endParaRPr>
          </a:p>
          <a:p>
            <a:r>
              <a:rPr lang="en-GB" sz="1200" b="1" u="sng" dirty="0">
                <a:latin typeface="Arial" panose="020B0604020202020204" pitchFamily="34" charset="0"/>
                <a:cs typeface="Arial" panose="020B0604020202020204" pitchFamily="34" charset="0"/>
              </a:rPr>
              <a:t>Pick Up</a:t>
            </a:r>
          </a:p>
          <a:p>
            <a:pPr marL="171450" indent="-171450">
              <a:buFontTx/>
              <a:buChar char="-"/>
            </a:pPr>
            <a:r>
              <a:rPr lang="en-GB" sz="1200" dirty="0">
                <a:latin typeface="Arial" panose="020B0604020202020204" pitchFamily="34" charset="0"/>
                <a:cs typeface="Arial" panose="020B0604020202020204" pitchFamily="34" charset="0"/>
              </a:rPr>
              <a:t>School day finishes 5 minutes early</a:t>
            </a:r>
          </a:p>
          <a:p>
            <a:pPr marL="171450" indent="-171450">
              <a:buFontTx/>
              <a:buChar char="-"/>
            </a:pPr>
            <a:r>
              <a:rPr lang="en-GB" sz="1200" dirty="0">
                <a:latin typeface="Arial" panose="020B0604020202020204" pitchFamily="34" charset="0"/>
                <a:cs typeface="Arial" panose="020B0604020202020204" pitchFamily="34" charset="0"/>
              </a:rPr>
              <a:t>YR &amp; Y1 </a:t>
            </a:r>
            <a:r>
              <a:rPr lang="en-GB" sz="1200" b="1" u="sng" dirty="0">
                <a:highlight>
                  <a:srgbClr val="FFFF00"/>
                </a:highlight>
                <a:latin typeface="Arial" panose="020B0604020202020204" pitchFamily="34" charset="0"/>
                <a:cs typeface="Arial" panose="020B0604020202020204" pitchFamily="34" charset="0"/>
              </a:rPr>
              <a:t>only</a:t>
            </a:r>
            <a:r>
              <a:rPr lang="en-GB" sz="1200" dirty="0">
                <a:latin typeface="Arial" panose="020B0604020202020204" pitchFamily="34" charset="0"/>
                <a:cs typeface="Arial" panose="020B0604020202020204" pitchFamily="34" charset="0"/>
              </a:rPr>
              <a:t> can park in Link House</a:t>
            </a:r>
          </a:p>
          <a:p>
            <a:pPr marL="171450" indent="-171450">
              <a:buFontTx/>
              <a:buChar char="-"/>
            </a:pPr>
            <a:r>
              <a:rPr lang="en-GB" sz="1200" dirty="0">
                <a:latin typeface="Arial" panose="020B0604020202020204" pitchFamily="34" charset="0"/>
                <a:cs typeface="Arial" panose="020B0604020202020204" pitchFamily="34" charset="0"/>
              </a:rPr>
              <a:t>Y2 &amp; Y6 must park on North View and walk to collect child(ren) from normal collection point at Link House</a:t>
            </a:r>
          </a:p>
          <a:p>
            <a:pPr marL="171450" indent="-171450">
              <a:buFontTx/>
              <a:buChar char="-"/>
            </a:pPr>
            <a:endParaRPr lang="en-GB" sz="1200" dirty="0">
              <a:latin typeface="Arial" panose="020B0604020202020204" pitchFamily="34" charset="0"/>
              <a:cs typeface="Arial" panose="020B0604020202020204" pitchFamily="34" charset="0"/>
            </a:endParaRPr>
          </a:p>
          <a:p>
            <a:pPr marL="171450" indent="-171450">
              <a:buFontTx/>
              <a:buChar char="-"/>
            </a:pPr>
            <a:endParaRPr lang="en-GB" sz="1200" dirty="0">
              <a:latin typeface="Arial" panose="020B0604020202020204" pitchFamily="34" charset="0"/>
              <a:cs typeface="Arial" panose="020B0604020202020204" pitchFamily="34" charset="0"/>
            </a:endParaRPr>
          </a:p>
          <a:p>
            <a:r>
              <a:rPr lang="en-GB" sz="1050" b="1" dirty="0">
                <a:latin typeface="Arial" panose="020B0604020202020204" pitchFamily="34" charset="0"/>
                <a:cs typeface="Arial" panose="020B0604020202020204" pitchFamily="34" charset="0"/>
              </a:rPr>
              <a:t>PLEASE NOTE </a:t>
            </a:r>
            <a:r>
              <a:rPr lang="en-GB" sz="1050" dirty="0">
                <a:latin typeface="Arial" panose="020B0604020202020204" pitchFamily="34" charset="0"/>
                <a:cs typeface="Arial" panose="020B0604020202020204" pitchFamily="34" charset="0"/>
              </a:rPr>
              <a:t>- If you have a child(ren) in Primary and Secondary, you must collect </a:t>
            </a:r>
            <a:r>
              <a:rPr lang="en-GB" sz="1050" b="1" u="sng" dirty="0">
                <a:highlight>
                  <a:srgbClr val="FFFF00"/>
                </a:highlight>
                <a:latin typeface="Arial" panose="020B0604020202020204" pitchFamily="34" charset="0"/>
                <a:cs typeface="Arial" panose="020B0604020202020204" pitchFamily="34" charset="0"/>
              </a:rPr>
              <a:t>all</a:t>
            </a:r>
            <a:r>
              <a:rPr lang="en-GB" sz="1050" dirty="0">
                <a:latin typeface="Arial" panose="020B0604020202020204" pitchFamily="34" charset="0"/>
                <a:cs typeface="Arial" panose="020B0604020202020204" pitchFamily="34" charset="0"/>
              </a:rPr>
              <a:t> children when Secondary day ends. The Primary child will be collected by their Secondary sibling at the end of the school day from a holding classroom.</a:t>
            </a:r>
          </a:p>
        </p:txBody>
      </p:sp>
    </p:spTree>
    <p:extLst>
      <p:ext uri="{BB962C8B-B14F-4D97-AF65-F5344CB8AC3E}">
        <p14:creationId xmlns:p14="http://schemas.microsoft.com/office/powerpoint/2010/main" val="16180436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a:extLst>
              <a:ext uri="{FF2B5EF4-FFF2-40B4-BE49-F238E27FC236}">
                <a16:creationId xmlns:a16="http://schemas.microsoft.com/office/drawing/2014/main" id="{BED06690-AFD3-899F-D7D6-AA539487F4F6}"/>
              </a:ext>
            </a:extLst>
          </p:cNvPr>
          <p:cNvSpPr/>
          <p:nvPr/>
        </p:nvSpPr>
        <p:spPr>
          <a:xfrm>
            <a:off x="0" y="0"/>
            <a:ext cx="12191999" cy="6857999"/>
          </a:xfrm>
          <a:prstGeom prst="frame">
            <a:avLst>
              <a:gd name="adj1" fmla="val 7073"/>
            </a:avLst>
          </a:prstGeom>
          <a:solidFill>
            <a:srgbClr val="FACA00"/>
          </a:solidFill>
          <a:ln>
            <a:solidFill>
              <a:srgbClr val="FAC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7" name="Picture 6" descr="Logo&#10;&#10;Description automatically generated with low confidence">
            <a:extLst>
              <a:ext uri="{FF2B5EF4-FFF2-40B4-BE49-F238E27FC236}">
                <a16:creationId xmlns:a16="http://schemas.microsoft.com/office/drawing/2014/main" id="{A69249FD-1DD9-730D-9D60-D85612CF17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20350" y="5114924"/>
            <a:ext cx="1019175" cy="1019175"/>
          </a:xfrm>
          <a:prstGeom prst="rect">
            <a:avLst/>
          </a:prstGeom>
        </p:spPr>
      </p:pic>
      <p:pic>
        <p:nvPicPr>
          <p:cNvPr id="8" name="Picture 11" descr="logo">
            <a:extLst>
              <a:ext uri="{FF2B5EF4-FFF2-40B4-BE49-F238E27FC236}">
                <a16:creationId xmlns:a16="http://schemas.microsoft.com/office/drawing/2014/main" id="{724207F3-5DD2-FD81-003D-D5CC52B5DA8B}"/>
              </a:ext>
            </a:extLst>
          </p:cNvPr>
          <p:cNvPicPr>
            <a:picLocks noChangeAspect="1"/>
          </p:cNvPicPr>
          <p:nvPr/>
        </p:nvPicPr>
        <p:blipFill>
          <a:blip r:embed="rId3">
            <a:alphaModFix/>
            <a:extLst>
              <a:ext uri="{BEBA8EAE-BF5A-486C-A8C5-ECC9F3942E4B}">
                <a14:imgProps xmlns:a14="http://schemas.microsoft.com/office/drawing/2010/main">
                  <a14:imgLayer r:embed="rId4">
                    <a14:imgEffect>
                      <a14:sharpenSoften amount="-50000"/>
                    </a14:imgEffect>
                    <a14:imgEffect>
                      <a14:colorTemperature colorTemp="11200"/>
                    </a14:imgEffect>
                    <a14:imgEffect>
                      <a14:saturation sat="400000"/>
                    </a14:imgEffect>
                    <a14:imgEffect>
                      <a14:brightnessContrast bright="-20000" contrast="20000"/>
                    </a14:imgEffect>
                  </a14:imgLayer>
                </a14:imgProps>
              </a:ext>
            </a:extLst>
          </a:blip>
          <a:srcRect/>
          <a:stretch>
            <a:fillRect/>
          </a:stretch>
        </p:blipFill>
        <p:spPr>
          <a:xfrm>
            <a:off x="657471" y="5334000"/>
            <a:ext cx="2228357" cy="800099"/>
          </a:xfrm>
          <a:prstGeom prst="rect">
            <a:avLst/>
          </a:prstGeom>
          <a:noFill/>
          <a:ln cap="flat">
            <a:noFill/>
          </a:ln>
        </p:spPr>
      </p:pic>
      <p:sp>
        <p:nvSpPr>
          <p:cNvPr id="9" name="TextBox 8">
            <a:extLst>
              <a:ext uri="{FF2B5EF4-FFF2-40B4-BE49-F238E27FC236}">
                <a16:creationId xmlns:a16="http://schemas.microsoft.com/office/drawing/2014/main" id="{086AF64C-2819-B627-44D9-2257E2101F54}"/>
              </a:ext>
            </a:extLst>
          </p:cNvPr>
          <p:cNvSpPr txBox="1"/>
          <p:nvPr/>
        </p:nvSpPr>
        <p:spPr>
          <a:xfrm>
            <a:off x="371475" y="800100"/>
            <a:ext cx="11506200" cy="830997"/>
          </a:xfrm>
          <a:prstGeom prst="rect">
            <a:avLst/>
          </a:prstGeom>
          <a:noFill/>
        </p:spPr>
        <p:txBody>
          <a:bodyPr wrap="square" rtlCol="0">
            <a:spAutoFit/>
          </a:bodyPr>
          <a:lstStyle/>
          <a:p>
            <a:pPr algn="ctr"/>
            <a:r>
              <a:rPr lang="en-GB" sz="4800" dirty="0">
                <a:solidFill>
                  <a:srgbClr val="FACA00"/>
                </a:solidFill>
                <a:latin typeface="Jumble" panose="02000503000000020004" pitchFamily="2" charset="0"/>
              </a:rPr>
              <a:t>Secondary Drop Off and Pick Up</a:t>
            </a:r>
          </a:p>
        </p:txBody>
      </p:sp>
      <p:sp>
        <p:nvSpPr>
          <p:cNvPr id="13" name="TextBox 12">
            <a:extLst>
              <a:ext uri="{FF2B5EF4-FFF2-40B4-BE49-F238E27FC236}">
                <a16:creationId xmlns:a16="http://schemas.microsoft.com/office/drawing/2014/main" id="{60220636-75E5-188E-9F36-AA8554094F14}"/>
              </a:ext>
            </a:extLst>
          </p:cNvPr>
          <p:cNvSpPr txBox="1"/>
          <p:nvPr/>
        </p:nvSpPr>
        <p:spPr>
          <a:xfrm>
            <a:off x="571500" y="1631097"/>
            <a:ext cx="4579692" cy="3508653"/>
          </a:xfrm>
          <a:prstGeom prst="rect">
            <a:avLst/>
          </a:prstGeom>
          <a:noFill/>
        </p:spPr>
        <p:txBody>
          <a:bodyPr wrap="square" rtlCol="0">
            <a:spAutoFit/>
          </a:bodyPr>
          <a:lstStyle/>
          <a:p>
            <a:r>
              <a:rPr lang="en-GB" sz="1200" dirty="0">
                <a:latin typeface="Jumble" panose="02000503000000020004" pitchFamily="2" charset="0"/>
              </a:rPr>
              <a:t>KEY CHANGES</a:t>
            </a:r>
          </a:p>
          <a:p>
            <a:endParaRPr lang="en-GB" sz="1200" dirty="0"/>
          </a:p>
          <a:p>
            <a:r>
              <a:rPr lang="en-GB" sz="1200" b="1" u="sng" dirty="0">
                <a:latin typeface="Arial" panose="020B0604020202020204" pitchFamily="34" charset="0"/>
                <a:cs typeface="Arial" panose="020B0604020202020204" pitchFamily="34" charset="0"/>
              </a:rPr>
              <a:t>Drop Off</a:t>
            </a:r>
          </a:p>
          <a:p>
            <a:pPr marL="285750" indent="-285750">
              <a:buFontTx/>
              <a:buChar char="-"/>
            </a:pPr>
            <a:r>
              <a:rPr lang="en-GB" sz="1200" dirty="0">
                <a:latin typeface="Arial" panose="020B0604020202020204" pitchFamily="34" charset="0"/>
                <a:cs typeface="Arial" panose="020B0604020202020204" pitchFamily="34" charset="0"/>
              </a:rPr>
              <a:t>Y7 to Y11 must park/drop off on North View</a:t>
            </a:r>
          </a:p>
          <a:p>
            <a:pPr marL="285750" indent="-285750">
              <a:buFontTx/>
              <a:buChar char="-"/>
            </a:pPr>
            <a:r>
              <a:rPr lang="en-GB" sz="1200" dirty="0">
                <a:latin typeface="Arial" panose="020B0604020202020204" pitchFamily="34" charset="0"/>
                <a:cs typeface="Arial" panose="020B0604020202020204" pitchFamily="34" charset="0"/>
              </a:rPr>
              <a:t>Pupils must enter the school using the walkway next to Reception</a:t>
            </a:r>
          </a:p>
          <a:p>
            <a:pPr marL="285750" indent="-285750">
              <a:buFontTx/>
              <a:buChar char="-"/>
            </a:pPr>
            <a:endParaRPr lang="en-GB" sz="1200" dirty="0">
              <a:latin typeface="Arial" panose="020B0604020202020204" pitchFamily="34" charset="0"/>
              <a:cs typeface="Arial" panose="020B0604020202020204" pitchFamily="34" charset="0"/>
            </a:endParaRPr>
          </a:p>
          <a:p>
            <a:pPr marL="285750" indent="-285750">
              <a:buFontTx/>
              <a:buChar char="-"/>
            </a:pPr>
            <a:endParaRPr lang="en-GB" sz="1200" dirty="0">
              <a:latin typeface="Arial" panose="020B0604020202020204" pitchFamily="34" charset="0"/>
              <a:cs typeface="Arial" panose="020B0604020202020204" pitchFamily="34" charset="0"/>
            </a:endParaRPr>
          </a:p>
          <a:p>
            <a:r>
              <a:rPr lang="en-GB" sz="1200" b="1" u="sng" dirty="0">
                <a:latin typeface="Arial" panose="020B0604020202020204" pitchFamily="34" charset="0"/>
                <a:cs typeface="Arial" panose="020B0604020202020204" pitchFamily="34" charset="0"/>
              </a:rPr>
              <a:t>Pick Up</a:t>
            </a:r>
          </a:p>
          <a:p>
            <a:pPr marL="171450" indent="-171450">
              <a:buFontTx/>
              <a:buChar char="-"/>
            </a:pPr>
            <a:r>
              <a:rPr lang="en-GB" sz="1200" dirty="0">
                <a:latin typeface="Arial" panose="020B0604020202020204" pitchFamily="34" charset="0"/>
                <a:cs typeface="Arial" panose="020B0604020202020204" pitchFamily="34" charset="0"/>
              </a:rPr>
              <a:t>Y7 </a:t>
            </a:r>
            <a:r>
              <a:rPr lang="en-GB" sz="1200" b="1" u="sng" dirty="0">
                <a:highlight>
                  <a:srgbClr val="FFFF00"/>
                </a:highlight>
                <a:latin typeface="Arial" panose="020B0604020202020204" pitchFamily="34" charset="0"/>
                <a:cs typeface="Arial" panose="020B0604020202020204" pitchFamily="34" charset="0"/>
              </a:rPr>
              <a:t>only</a:t>
            </a:r>
            <a:r>
              <a:rPr lang="en-GB" sz="1200" dirty="0">
                <a:latin typeface="Arial" panose="020B0604020202020204" pitchFamily="34" charset="0"/>
                <a:cs typeface="Arial" panose="020B0604020202020204" pitchFamily="34" charset="0"/>
              </a:rPr>
              <a:t> can park in Link House</a:t>
            </a:r>
          </a:p>
          <a:p>
            <a:pPr marL="171450" indent="-171450">
              <a:buFontTx/>
              <a:buChar char="-"/>
            </a:pPr>
            <a:r>
              <a:rPr lang="en-GB" sz="1200" dirty="0">
                <a:latin typeface="Arial" panose="020B0604020202020204" pitchFamily="34" charset="0"/>
                <a:cs typeface="Arial" panose="020B0604020202020204" pitchFamily="34" charset="0"/>
              </a:rPr>
              <a:t>Y8 to Y11 must park on North View and either wait for their child(ren) to walk to the car or collect by walking to the normal collection point at Link House.</a:t>
            </a:r>
          </a:p>
          <a:p>
            <a:pPr marL="171450" indent="-171450">
              <a:buFontTx/>
              <a:buChar char="-"/>
            </a:pPr>
            <a:endParaRPr lang="en-GB" sz="1200" dirty="0">
              <a:latin typeface="Arial" panose="020B0604020202020204" pitchFamily="34" charset="0"/>
              <a:cs typeface="Arial" panose="020B0604020202020204" pitchFamily="34" charset="0"/>
            </a:endParaRPr>
          </a:p>
          <a:p>
            <a:pPr marL="171450" indent="-171450">
              <a:buFontTx/>
              <a:buChar char="-"/>
            </a:pPr>
            <a:endParaRPr lang="en-GB" sz="1200" dirty="0">
              <a:latin typeface="Arial" panose="020B0604020202020204" pitchFamily="34" charset="0"/>
              <a:cs typeface="Arial" panose="020B0604020202020204" pitchFamily="34" charset="0"/>
            </a:endParaRPr>
          </a:p>
          <a:p>
            <a:r>
              <a:rPr lang="en-GB" sz="1050" b="1" dirty="0">
                <a:latin typeface="Arial" panose="020B0604020202020204" pitchFamily="34" charset="0"/>
                <a:cs typeface="Arial" panose="020B0604020202020204" pitchFamily="34" charset="0"/>
              </a:rPr>
              <a:t>PLEASE NOTE </a:t>
            </a:r>
            <a:r>
              <a:rPr lang="en-GB" sz="1050" dirty="0">
                <a:latin typeface="Arial" panose="020B0604020202020204" pitchFamily="34" charset="0"/>
                <a:cs typeface="Arial" panose="020B0604020202020204" pitchFamily="34" charset="0"/>
              </a:rPr>
              <a:t>- If you have a child(ren) in Primary and Secondary, you must collect </a:t>
            </a:r>
            <a:r>
              <a:rPr lang="en-GB" sz="1050" b="1" u="sng" dirty="0">
                <a:highlight>
                  <a:srgbClr val="FFFF00"/>
                </a:highlight>
                <a:latin typeface="Arial" panose="020B0604020202020204" pitchFamily="34" charset="0"/>
                <a:cs typeface="Arial" panose="020B0604020202020204" pitchFamily="34" charset="0"/>
              </a:rPr>
              <a:t>all</a:t>
            </a:r>
            <a:r>
              <a:rPr lang="en-GB" sz="1050" dirty="0">
                <a:latin typeface="Arial" panose="020B0604020202020204" pitchFamily="34" charset="0"/>
                <a:cs typeface="Arial" panose="020B0604020202020204" pitchFamily="34" charset="0"/>
              </a:rPr>
              <a:t> children when Secondary day ends. The Primary child will be collected by their Secondary sibling at the end of the school day from a holding classroom</a:t>
            </a:r>
          </a:p>
        </p:txBody>
      </p:sp>
      <p:graphicFrame>
        <p:nvGraphicFramePr>
          <p:cNvPr id="2" name="Table 1">
            <a:extLst>
              <a:ext uri="{FF2B5EF4-FFF2-40B4-BE49-F238E27FC236}">
                <a16:creationId xmlns:a16="http://schemas.microsoft.com/office/drawing/2014/main" id="{1C9CBE30-DE2F-BC76-D355-B4B00AE9CF4A}"/>
              </a:ext>
            </a:extLst>
          </p:cNvPr>
          <p:cNvGraphicFramePr>
            <a:graphicFrameLocks noGrp="1"/>
          </p:cNvGraphicFramePr>
          <p:nvPr>
            <p:extLst>
              <p:ext uri="{D42A27DB-BD31-4B8C-83A1-F6EECF244321}">
                <p14:modId xmlns:p14="http://schemas.microsoft.com/office/powerpoint/2010/main" val="4056773052"/>
              </p:ext>
            </p:extLst>
          </p:nvPr>
        </p:nvGraphicFramePr>
        <p:xfrm>
          <a:off x="5465516" y="1846757"/>
          <a:ext cx="5464421" cy="1062693"/>
        </p:xfrm>
        <a:graphic>
          <a:graphicData uri="http://schemas.openxmlformats.org/drawingml/2006/table">
            <a:tbl>
              <a:tblPr/>
              <a:tblGrid>
                <a:gridCol w="603433">
                  <a:extLst>
                    <a:ext uri="{9D8B030D-6E8A-4147-A177-3AD203B41FA5}">
                      <a16:colId xmlns:a16="http://schemas.microsoft.com/office/drawing/2014/main" val="1611766619"/>
                    </a:ext>
                  </a:extLst>
                </a:gridCol>
                <a:gridCol w="1419185">
                  <a:extLst>
                    <a:ext uri="{9D8B030D-6E8A-4147-A177-3AD203B41FA5}">
                      <a16:colId xmlns:a16="http://schemas.microsoft.com/office/drawing/2014/main" val="156553938"/>
                    </a:ext>
                  </a:extLst>
                </a:gridCol>
                <a:gridCol w="3441803">
                  <a:extLst>
                    <a:ext uri="{9D8B030D-6E8A-4147-A177-3AD203B41FA5}">
                      <a16:colId xmlns:a16="http://schemas.microsoft.com/office/drawing/2014/main" val="453273819"/>
                    </a:ext>
                  </a:extLst>
                </a:gridCol>
              </a:tblGrid>
              <a:tr h="354231">
                <a:tc gridSpan="3">
                  <a:txBody>
                    <a:bodyPr/>
                    <a:lstStyle/>
                    <a:p>
                      <a:pPr algn="ctr" fontAlgn="ctr"/>
                      <a:r>
                        <a:rPr lang="en-GB" sz="1100" b="1" i="0" u="none" strike="noStrike" dirty="0">
                          <a:solidFill>
                            <a:srgbClr val="FFFFFF"/>
                          </a:solidFill>
                          <a:effectLst/>
                          <a:latin typeface="Calibri" panose="020F0502020204030204" pitchFamily="34" charset="0"/>
                        </a:rPr>
                        <a:t>NEW DROP OFF ARRANGEMENTS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03764"/>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259961697"/>
                  </a:ext>
                </a:extLst>
              </a:tr>
              <a:tr h="354231">
                <a:tc>
                  <a:txBody>
                    <a:bodyPr/>
                    <a:lstStyle/>
                    <a:p>
                      <a:pPr algn="ctr" fontAlgn="ctr"/>
                      <a:r>
                        <a:rPr lang="en-GB" sz="1100" b="1" i="0" u="none" strike="noStrike">
                          <a:solidFill>
                            <a:srgbClr val="000000"/>
                          </a:solidFill>
                          <a:effectLst/>
                          <a:latin typeface="Calibri" panose="020F0502020204030204" pitchFamily="34" charset="0"/>
                        </a:rPr>
                        <a:t>YEAR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100" b="1" i="0" u="none" strike="noStrike">
                          <a:solidFill>
                            <a:srgbClr val="000000"/>
                          </a:solidFill>
                          <a:effectLst/>
                          <a:latin typeface="Calibri" panose="020F0502020204030204" pitchFamily="34" charset="0"/>
                        </a:rPr>
                        <a:t>MON - FRI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100" b="1" i="0" u="none" strike="noStrike">
                          <a:solidFill>
                            <a:srgbClr val="000000"/>
                          </a:solidFill>
                          <a:effectLst/>
                          <a:latin typeface="Calibri" panose="020F0502020204030204" pitchFamily="34" charset="0"/>
                        </a:rPr>
                        <a:t>PARKING LOCATION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694740355"/>
                  </a:ext>
                </a:extLst>
              </a:tr>
              <a:tr h="354231">
                <a:tc>
                  <a:txBody>
                    <a:bodyPr/>
                    <a:lstStyle/>
                    <a:p>
                      <a:pPr algn="ctr" fontAlgn="ctr"/>
                      <a:r>
                        <a:rPr lang="en-GB" sz="1100" b="0" i="0" u="none" strike="noStrike" dirty="0">
                          <a:solidFill>
                            <a:srgbClr val="000000"/>
                          </a:solidFill>
                          <a:effectLst/>
                          <a:latin typeface="Calibri" panose="020F0502020204030204" pitchFamily="34" charset="0"/>
                        </a:rPr>
                        <a:t>Y7 - Y11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n-GB" sz="1100" b="0" i="0" u="none" strike="noStrike" dirty="0">
                          <a:solidFill>
                            <a:srgbClr val="000000"/>
                          </a:solidFill>
                          <a:effectLst/>
                          <a:latin typeface="Calibri" panose="020F0502020204030204" pitchFamily="34" charset="0"/>
                        </a:rPr>
                        <a:t>8.10am - 8.30am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0" i="0" u="none" strike="noStrike" dirty="0">
                          <a:solidFill>
                            <a:srgbClr val="000000"/>
                          </a:solidFill>
                          <a:effectLst/>
                          <a:latin typeface="Calibri" panose="020F0502020204030204" pitchFamily="34" charset="0"/>
                        </a:rPr>
                        <a:t> Ensure you park/drop off on North View</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3992165"/>
                  </a:ext>
                </a:extLst>
              </a:tr>
            </a:tbl>
          </a:graphicData>
        </a:graphic>
      </p:graphicFrame>
      <p:graphicFrame>
        <p:nvGraphicFramePr>
          <p:cNvPr id="3" name="Table 2">
            <a:extLst>
              <a:ext uri="{FF2B5EF4-FFF2-40B4-BE49-F238E27FC236}">
                <a16:creationId xmlns:a16="http://schemas.microsoft.com/office/drawing/2014/main" id="{54985C1B-F788-1C15-5345-27CC4660F539}"/>
              </a:ext>
            </a:extLst>
          </p:cNvPr>
          <p:cNvGraphicFramePr>
            <a:graphicFrameLocks noGrp="1"/>
          </p:cNvGraphicFramePr>
          <p:nvPr>
            <p:extLst>
              <p:ext uri="{D42A27DB-BD31-4B8C-83A1-F6EECF244321}">
                <p14:modId xmlns:p14="http://schemas.microsoft.com/office/powerpoint/2010/main" val="2324686743"/>
              </p:ext>
            </p:extLst>
          </p:nvPr>
        </p:nvGraphicFramePr>
        <p:xfrm>
          <a:off x="5465516" y="3649368"/>
          <a:ext cx="5894146" cy="1411472"/>
        </p:xfrm>
        <a:graphic>
          <a:graphicData uri="http://schemas.openxmlformats.org/drawingml/2006/table">
            <a:tbl>
              <a:tblPr/>
              <a:tblGrid>
                <a:gridCol w="601176">
                  <a:extLst>
                    <a:ext uri="{9D8B030D-6E8A-4147-A177-3AD203B41FA5}">
                      <a16:colId xmlns:a16="http://schemas.microsoft.com/office/drawing/2014/main" val="1025275892"/>
                    </a:ext>
                  </a:extLst>
                </a:gridCol>
                <a:gridCol w="1169377">
                  <a:extLst>
                    <a:ext uri="{9D8B030D-6E8A-4147-A177-3AD203B41FA5}">
                      <a16:colId xmlns:a16="http://schemas.microsoft.com/office/drawing/2014/main" val="1467374161"/>
                    </a:ext>
                  </a:extLst>
                </a:gridCol>
                <a:gridCol w="1072662">
                  <a:extLst>
                    <a:ext uri="{9D8B030D-6E8A-4147-A177-3AD203B41FA5}">
                      <a16:colId xmlns:a16="http://schemas.microsoft.com/office/drawing/2014/main" val="3855599144"/>
                    </a:ext>
                  </a:extLst>
                </a:gridCol>
                <a:gridCol w="3050931">
                  <a:extLst>
                    <a:ext uri="{9D8B030D-6E8A-4147-A177-3AD203B41FA5}">
                      <a16:colId xmlns:a16="http://schemas.microsoft.com/office/drawing/2014/main" val="1586537369"/>
                    </a:ext>
                  </a:extLst>
                </a:gridCol>
              </a:tblGrid>
              <a:tr h="352868">
                <a:tc gridSpan="4">
                  <a:txBody>
                    <a:bodyPr/>
                    <a:lstStyle/>
                    <a:p>
                      <a:pPr algn="ctr" fontAlgn="ctr"/>
                      <a:r>
                        <a:rPr lang="en-GB" sz="1100" b="1" i="0" u="none" strike="noStrike" dirty="0">
                          <a:solidFill>
                            <a:srgbClr val="FFFFFF"/>
                          </a:solidFill>
                          <a:effectLst/>
                          <a:latin typeface="Calibri" panose="020F0502020204030204" pitchFamily="34" charset="0"/>
                        </a:rPr>
                        <a:t>NEW PICK UP ARRANGEMENTS</a:t>
                      </a:r>
                    </a:p>
                  </a:txBody>
                  <a:tcPr marL="7620" marR="7620" marT="762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03764"/>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345082796"/>
                  </a:ext>
                </a:extLst>
              </a:tr>
              <a:tr h="352868">
                <a:tc>
                  <a:txBody>
                    <a:bodyPr/>
                    <a:lstStyle/>
                    <a:p>
                      <a:pPr algn="ctr" fontAlgn="ctr"/>
                      <a:r>
                        <a:rPr lang="en-GB" sz="1100" b="1" i="0" u="none" strike="noStrike">
                          <a:solidFill>
                            <a:srgbClr val="000000"/>
                          </a:solidFill>
                          <a:effectLst/>
                          <a:latin typeface="Calibri" panose="020F0502020204030204" pitchFamily="34" charset="0"/>
                        </a:rPr>
                        <a:t>YEAR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100" b="1" i="0" u="none" strike="noStrike">
                          <a:solidFill>
                            <a:srgbClr val="000000"/>
                          </a:solidFill>
                          <a:effectLst/>
                          <a:latin typeface="Calibri" panose="020F0502020204030204" pitchFamily="34" charset="0"/>
                        </a:rPr>
                        <a:t>MON / WED / FRI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100" b="1" i="0" u="none" strike="noStrike">
                          <a:solidFill>
                            <a:srgbClr val="000000"/>
                          </a:solidFill>
                          <a:effectLst/>
                          <a:latin typeface="Calibri" panose="020F0502020204030204" pitchFamily="34" charset="0"/>
                        </a:rPr>
                        <a:t>TUES / THURS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100" b="1" i="0" u="none" strike="noStrike" dirty="0">
                          <a:solidFill>
                            <a:srgbClr val="000000"/>
                          </a:solidFill>
                          <a:effectLst/>
                          <a:latin typeface="Calibri" panose="020F0502020204030204" pitchFamily="34" charset="0"/>
                        </a:rPr>
                        <a:t>PARKING LOCATION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723777082"/>
                  </a:ext>
                </a:extLst>
              </a:tr>
              <a:tr h="352868">
                <a:tc>
                  <a:txBody>
                    <a:bodyPr/>
                    <a:lstStyle/>
                    <a:p>
                      <a:pPr algn="ctr" fontAlgn="ctr"/>
                      <a:r>
                        <a:rPr lang="en-GB" sz="1100" b="0" i="0" u="none" strike="noStrike">
                          <a:solidFill>
                            <a:srgbClr val="000000"/>
                          </a:solidFill>
                          <a:effectLst/>
                          <a:latin typeface="Calibri" panose="020F0502020204030204" pitchFamily="34" charset="0"/>
                        </a:rPr>
                        <a:t>Y7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D966"/>
                    </a:solidFill>
                  </a:tcPr>
                </a:tc>
                <a:tc>
                  <a:txBody>
                    <a:bodyPr/>
                    <a:lstStyle/>
                    <a:p>
                      <a:pPr algn="ctr" fontAlgn="ctr"/>
                      <a:r>
                        <a:rPr lang="en-GB" sz="1100" b="0" i="0" u="none" strike="noStrike" dirty="0">
                          <a:solidFill>
                            <a:srgbClr val="000000"/>
                          </a:solidFill>
                          <a:effectLst/>
                          <a:latin typeface="Calibri" panose="020F0502020204030204" pitchFamily="34" charset="0"/>
                        </a:rPr>
                        <a:t>3.15pm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4.15pm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GB" sz="1100" b="0" i="0" u="none" strike="noStrike" dirty="0">
                          <a:solidFill>
                            <a:srgbClr val="000000"/>
                          </a:solidFill>
                          <a:effectLst/>
                          <a:latin typeface="Calibri" panose="020F0502020204030204" pitchFamily="34" charset="0"/>
                        </a:rPr>
                        <a:t> Can park in Link House Car Park</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256590538"/>
                  </a:ext>
                </a:extLst>
              </a:tr>
              <a:tr h="352868">
                <a:tc>
                  <a:txBody>
                    <a:bodyPr/>
                    <a:lstStyle/>
                    <a:p>
                      <a:pPr algn="ctr" fontAlgn="ctr"/>
                      <a:r>
                        <a:rPr lang="en-GB" sz="1100" b="0" i="0" u="none" strike="noStrike">
                          <a:solidFill>
                            <a:srgbClr val="000000"/>
                          </a:solidFill>
                          <a:effectLst/>
                          <a:latin typeface="Calibri" panose="020F0502020204030204" pitchFamily="34" charset="0"/>
                        </a:rPr>
                        <a:t>Y8 - Y11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n-GB" sz="1100" b="0" i="0" u="none" strike="noStrike">
                          <a:solidFill>
                            <a:srgbClr val="000000"/>
                          </a:solidFill>
                          <a:effectLst/>
                          <a:latin typeface="Calibri" panose="020F0502020204030204" pitchFamily="34" charset="0"/>
                        </a:rPr>
                        <a:t>3.15pm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4.15pm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0" i="0" u="none" strike="noStrike" dirty="0">
                          <a:solidFill>
                            <a:srgbClr val="000000"/>
                          </a:solidFill>
                          <a:effectLst/>
                          <a:latin typeface="Calibri" panose="020F0502020204030204" pitchFamily="34" charset="0"/>
                        </a:rPr>
                        <a:t> Ensure you park/collect pupils from North View</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1227933"/>
                  </a:ext>
                </a:extLst>
              </a:tr>
            </a:tbl>
          </a:graphicData>
        </a:graphic>
      </p:graphicFrame>
    </p:spTree>
    <p:extLst>
      <p:ext uri="{BB962C8B-B14F-4D97-AF65-F5344CB8AC3E}">
        <p14:creationId xmlns:p14="http://schemas.microsoft.com/office/powerpoint/2010/main" val="23222756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a:extLst>
              <a:ext uri="{FF2B5EF4-FFF2-40B4-BE49-F238E27FC236}">
                <a16:creationId xmlns:a16="http://schemas.microsoft.com/office/drawing/2014/main" id="{BED06690-AFD3-899F-D7D6-AA539487F4F6}"/>
              </a:ext>
            </a:extLst>
          </p:cNvPr>
          <p:cNvSpPr/>
          <p:nvPr/>
        </p:nvSpPr>
        <p:spPr>
          <a:xfrm>
            <a:off x="0" y="0"/>
            <a:ext cx="12191999" cy="6857999"/>
          </a:xfrm>
          <a:prstGeom prst="frame">
            <a:avLst>
              <a:gd name="adj1" fmla="val 7073"/>
            </a:avLst>
          </a:prstGeom>
          <a:solidFill>
            <a:srgbClr val="FACA00"/>
          </a:solidFill>
          <a:ln>
            <a:solidFill>
              <a:srgbClr val="FAC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 name="TextBox 8">
            <a:extLst>
              <a:ext uri="{FF2B5EF4-FFF2-40B4-BE49-F238E27FC236}">
                <a16:creationId xmlns:a16="http://schemas.microsoft.com/office/drawing/2014/main" id="{086AF64C-2819-B627-44D9-2257E2101F54}"/>
              </a:ext>
            </a:extLst>
          </p:cNvPr>
          <p:cNvSpPr txBox="1"/>
          <p:nvPr/>
        </p:nvSpPr>
        <p:spPr>
          <a:xfrm>
            <a:off x="371475" y="800100"/>
            <a:ext cx="11506200" cy="1107996"/>
          </a:xfrm>
          <a:prstGeom prst="rect">
            <a:avLst/>
          </a:prstGeom>
          <a:noFill/>
        </p:spPr>
        <p:txBody>
          <a:bodyPr wrap="square" rtlCol="0">
            <a:spAutoFit/>
          </a:bodyPr>
          <a:lstStyle/>
          <a:p>
            <a:pPr algn="ctr"/>
            <a:r>
              <a:rPr lang="en-GB" sz="6600" dirty="0">
                <a:solidFill>
                  <a:srgbClr val="FACA00"/>
                </a:solidFill>
                <a:latin typeface="Jumble" panose="02000503000000020004" pitchFamily="2" charset="0"/>
              </a:rPr>
              <a:t>New TMP Implementation</a:t>
            </a:r>
          </a:p>
        </p:txBody>
      </p:sp>
      <p:sp>
        <p:nvSpPr>
          <p:cNvPr id="10" name="TextBox 9">
            <a:extLst>
              <a:ext uri="{FF2B5EF4-FFF2-40B4-BE49-F238E27FC236}">
                <a16:creationId xmlns:a16="http://schemas.microsoft.com/office/drawing/2014/main" id="{29EA5147-F392-4B7C-9D84-F8CF53497CAB}"/>
              </a:ext>
            </a:extLst>
          </p:cNvPr>
          <p:cNvSpPr txBox="1"/>
          <p:nvPr/>
        </p:nvSpPr>
        <p:spPr>
          <a:xfrm>
            <a:off x="2294792" y="1995855"/>
            <a:ext cx="7666893" cy="3108543"/>
          </a:xfrm>
          <a:prstGeom prst="rect">
            <a:avLst/>
          </a:prstGeom>
          <a:noFill/>
        </p:spPr>
        <p:txBody>
          <a:bodyPr wrap="square" rtlCol="0">
            <a:spAutoFit/>
          </a:bodyPr>
          <a:lstStyle/>
          <a:p>
            <a:pPr marL="285750" indent="-285750">
              <a:buFontTx/>
              <a:buChar char="-"/>
            </a:pPr>
            <a:r>
              <a:rPr lang="en-GB" sz="1400" dirty="0"/>
              <a:t>Provisional go LIVE date is </a:t>
            </a:r>
            <a:r>
              <a:rPr lang="en-GB" sz="1400" b="1" u="sng" dirty="0"/>
              <a:t>Monday 27</a:t>
            </a:r>
            <a:r>
              <a:rPr lang="en-GB" sz="1400" b="1" u="sng" baseline="30000" dirty="0"/>
              <a:t>th</a:t>
            </a:r>
            <a:r>
              <a:rPr lang="en-GB" sz="1400" b="1" u="sng" dirty="0"/>
              <a:t> March 2023</a:t>
            </a:r>
          </a:p>
          <a:p>
            <a:pPr marL="285750" indent="-285750">
              <a:buFontTx/>
              <a:buChar char="-"/>
            </a:pPr>
            <a:endParaRPr lang="en-GB" sz="1400" dirty="0"/>
          </a:p>
          <a:p>
            <a:pPr marL="285750" indent="-285750">
              <a:buFontTx/>
              <a:buChar char="-"/>
            </a:pPr>
            <a:r>
              <a:rPr lang="en-GB" sz="1400" dirty="0"/>
              <a:t>When exiting Link House car park you must turn left and drive up to the roundabout</a:t>
            </a:r>
          </a:p>
          <a:p>
            <a:pPr marL="285750" indent="-285750">
              <a:buFontTx/>
              <a:buChar char="-"/>
            </a:pPr>
            <a:endParaRPr lang="en-GB" sz="1400" dirty="0"/>
          </a:p>
          <a:p>
            <a:pPr marL="285750" indent="-285750">
              <a:buFontTx/>
              <a:buChar char="-"/>
            </a:pPr>
            <a:r>
              <a:rPr lang="en-GB" sz="1400" dirty="0"/>
              <a:t>No parking behind or on coach spaces</a:t>
            </a:r>
          </a:p>
          <a:p>
            <a:pPr marL="285750" indent="-285750">
              <a:buFontTx/>
              <a:buChar char="-"/>
            </a:pPr>
            <a:endParaRPr lang="en-GB" sz="1400" dirty="0"/>
          </a:p>
          <a:p>
            <a:pPr marL="285750" indent="-285750">
              <a:buFontTx/>
              <a:buChar char="-"/>
            </a:pPr>
            <a:r>
              <a:rPr lang="en-GB" sz="1400" dirty="0"/>
              <a:t>No parking on bus stop</a:t>
            </a:r>
          </a:p>
          <a:p>
            <a:pPr marL="285750" indent="-285750">
              <a:buFontTx/>
              <a:buChar char="-"/>
            </a:pPr>
            <a:endParaRPr lang="en-GB" sz="1400" dirty="0"/>
          </a:p>
          <a:p>
            <a:pPr marL="285750" indent="-285750">
              <a:buFontTx/>
              <a:buChar char="-"/>
            </a:pPr>
            <a:r>
              <a:rPr lang="en-GB" sz="1400" dirty="0"/>
              <a:t>No turning or parking in DENSO entrance – we have received complaints from DENSO</a:t>
            </a:r>
          </a:p>
          <a:p>
            <a:pPr marL="285750" indent="-285750">
              <a:buFontTx/>
              <a:buChar char="-"/>
            </a:pPr>
            <a:endParaRPr lang="en-GB" sz="1400" dirty="0"/>
          </a:p>
          <a:p>
            <a:pPr marL="285750" indent="-285750">
              <a:buFontTx/>
              <a:buChar char="-"/>
            </a:pPr>
            <a:r>
              <a:rPr lang="en-GB" sz="1400" dirty="0"/>
              <a:t>Drive slowly and be considerate to our pupils, parents and other business park users</a:t>
            </a:r>
          </a:p>
          <a:p>
            <a:pPr marL="285750" indent="-285750">
              <a:buFontTx/>
              <a:buChar char="-"/>
            </a:pPr>
            <a:endParaRPr lang="en-GB" sz="1400" dirty="0"/>
          </a:p>
          <a:p>
            <a:pPr marL="285750" indent="-285750">
              <a:buFontTx/>
              <a:buChar char="-"/>
            </a:pPr>
            <a:r>
              <a:rPr lang="en-GB" sz="1400" dirty="0"/>
              <a:t>Arrive and depart in a timely manner</a:t>
            </a:r>
          </a:p>
          <a:p>
            <a:pPr marL="285750" indent="-285750">
              <a:buFontTx/>
              <a:buChar char="-"/>
            </a:pPr>
            <a:endParaRPr lang="en-GB" sz="1400" dirty="0"/>
          </a:p>
        </p:txBody>
      </p:sp>
    </p:spTree>
    <p:extLst>
      <p:ext uri="{BB962C8B-B14F-4D97-AF65-F5344CB8AC3E}">
        <p14:creationId xmlns:p14="http://schemas.microsoft.com/office/powerpoint/2010/main" val="19161548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a:extLst>
              <a:ext uri="{FF2B5EF4-FFF2-40B4-BE49-F238E27FC236}">
                <a16:creationId xmlns:a16="http://schemas.microsoft.com/office/drawing/2014/main" id="{BED06690-AFD3-899F-D7D6-AA539487F4F6}"/>
              </a:ext>
            </a:extLst>
          </p:cNvPr>
          <p:cNvSpPr/>
          <p:nvPr/>
        </p:nvSpPr>
        <p:spPr>
          <a:xfrm>
            <a:off x="0" y="0"/>
            <a:ext cx="12191999" cy="6857999"/>
          </a:xfrm>
          <a:prstGeom prst="frame">
            <a:avLst>
              <a:gd name="adj1" fmla="val 7073"/>
            </a:avLst>
          </a:prstGeom>
          <a:solidFill>
            <a:srgbClr val="FACA00"/>
          </a:solidFill>
          <a:ln>
            <a:solidFill>
              <a:srgbClr val="FAC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7" name="Picture 6" descr="Logo&#10;&#10;Description automatically generated with low confidence">
            <a:extLst>
              <a:ext uri="{FF2B5EF4-FFF2-40B4-BE49-F238E27FC236}">
                <a16:creationId xmlns:a16="http://schemas.microsoft.com/office/drawing/2014/main" id="{A69249FD-1DD9-730D-9D60-D85612CF17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20350" y="5114924"/>
            <a:ext cx="1019175" cy="1019175"/>
          </a:xfrm>
          <a:prstGeom prst="rect">
            <a:avLst/>
          </a:prstGeom>
        </p:spPr>
      </p:pic>
      <p:pic>
        <p:nvPicPr>
          <p:cNvPr id="8" name="Picture 11" descr="logo">
            <a:extLst>
              <a:ext uri="{FF2B5EF4-FFF2-40B4-BE49-F238E27FC236}">
                <a16:creationId xmlns:a16="http://schemas.microsoft.com/office/drawing/2014/main" id="{724207F3-5DD2-FD81-003D-D5CC52B5DA8B}"/>
              </a:ext>
            </a:extLst>
          </p:cNvPr>
          <p:cNvPicPr>
            <a:picLocks noChangeAspect="1"/>
          </p:cNvPicPr>
          <p:nvPr/>
        </p:nvPicPr>
        <p:blipFill>
          <a:blip r:embed="rId3">
            <a:alphaModFix/>
            <a:extLst>
              <a:ext uri="{BEBA8EAE-BF5A-486C-A8C5-ECC9F3942E4B}">
                <a14:imgProps xmlns:a14="http://schemas.microsoft.com/office/drawing/2010/main">
                  <a14:imgLayer r:embed="rId4">
                    <a14:imgEffect>
                      <a14:sharpenSoften amount="-50000"/>
                    </a14:imgEffect>
                    <a14:imgEffect>
                      <a14:colorTemperature colorTemp="11200"/>
                    </a14:imgEffect>
                    <a14:imgEffect>
                      <a14:saturation sat="400000"/>
                    </a14:imgEffect>
                    <a14:imgEffect>
                      <a14:brightnessContrast bright="-20000" contrast="20000"/>
                    </a14:imgEffect>
                  </a14:imgLayer>
                </a14:imgProps>
              </a:ext>
            </a:extLst>
          </a:blip>
          <a:srcRect/>
          <a:stretch>
            <a:fillRect/>
          </a:stretch>
        </p:blipFill>
        <p:spPr>
          <a:xfrm>
            <a:off x="657471" y="5334000"/>
            <a:ext cx="2228357" cy="800099"/>
          </a:xfrm>
          <a:prstGeom prst="rect">
            <a:avLst/>
          </a:prstGeom>
          <a:noFill/>
          <a:ln cap="flat">
            <a:noFill/>
          </a:ln>
        </p:spPr>
      </p:pic>
      <p:sp>
        <p:nvSpPr>
          <p:cNvPr id="9" name="TextBox 8">
            <a:extLst>
              <a:ext uri="{FF2B5EF4-FFF2-40B4-BE49-F238E27FC236}">
                <a16:creationId xmlns:a16="http://schemas.microsoft.com/office/drawing/2014/main" id="{086AF64C-2819-B627-44D9-2257E2101F54}"/>
              </a:ext>
            </a:extLst>
          </p:cNvPr>
          <p:cNvSpPr txBox="1"/>
          <p:nvPr/>
        </p:nvSpPr>
        <p:spPr>
          <a:xfrm>
            <a:off x="1304925" y="800100"/>
            <a:ext cx="9686925" cy="1200329"/>
          </a:xfrm>
          <a:prstGeom prst="rect">
            <a:avLst/>
          </a:prstGeom>
          <a:noFill/>
        </p:spPr>
        <p:txBody>
          <a:bodyPr wrap="square" rtlCol="0">
            <a:spAutoFit/>
          </a:bodyPr>
          <a:lstStyle/>
          <a:p>
            <a:pPr algn="ctr"/>
            <a:r>
              <a:rPr lang="en-GB" sz="7200" dirty="0">
                <a:solidFill>
                  <a:srgbClr val="FACA00"/>
                </a:solidFill>
                <a:latin typeface="Jumble" panose="02000503000000020004" pitchFamily="2" charset="0"/>
              </a:rPr>
              <a:t>Community Use</a:t>
            </a:r>
          </a:p>
        </p:txBody>
      </p:sp>
      <p:sp>
        <p:nvSpPr>
          <p:cNvPr id="2" name="TextBox 1">
            <a:extLst>
              <a:ext uri="{FF2B5EF4-FFF2-40B4-BE49-F238E27FC236}">
                <a16:creationId xmlns:a16="http://schemas.microsoft.com/office/drawing/2014/main" id="{360C78EA-4A49-8B65-5A0C-6EB41B3AA3E3}"/>
              </a:ext>
            </a:extLst>
          </p:cNvPr>
          <p:cNvSpPr txBox="1"/>
          <p:nvPr/>
        </p:nvSpPr>
        <p:spPr>
          <a:xfrm>
            <a:off x="1470880" y="2345592"/>
            <a:ext cx="9355014" cy="2862322"/>
          </a:xfrm>
          <a:prstGeom prst="rect">
            <a:avLst/>
          </a:prstGeom>
          <a:noFill/>
        </p:spPr>
        <p:txBody>
          <a:bodyPr wrap="square" rtlCol="0">
            <a:spAutoFit/>
          </a:bodyPr>
          <a:lstStyle/>
          <a:p>
            <a:r>
              <a:rPr lang="en-GB" dirty="0"/>
              <a:t>As part of our planning approval, we have secured the agreement to hire out specific facilities out of school hours. This will include the hiring of the 3G sports pitches, 2 multi use games areas (MUGA’s), indoor sports hall and the Diwan Hall.</a:t>
            </a:r>
          </a:p>
          <a:p>
            <a:endParaRPr lang="en-GB" dirty="0"/>
          </a:p>
          <a:p>
            <a:endParaRPr lang="en-GB" dirty="0"/>
          </a:p>
          <a:p>
            <a:r>
              <a:rPr lang="en-GB" dirty="0"/>
              <a:t>We are currently in process of developing how the community use hiring of our facilities will operate and the associated costs. If you do have an initial interest, please get in touch by emailing bookings@seva.coventry.sch.uk</a:t>
            </a:r>
          </a:p>
          <a:p>
            <a:endParaRPr lang="en-GB" dirty="0"/>
          </a:p>
          <a:p>
            <a:endParaRPr lang="en-GB" dirty="0"/>
          </a:p>
        </p:txBody>
      </p:sp>
    </p:spTree>
    <p:extLst>
      <p:ext uri="{BB962C8B-B14F-4D97-AF65-F5344CB8AC3E}">
        <p14:creationId xmlns:p14="http://schemas.microsoft.com/office/powerpoint/2010/main" val="24602125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a:extLst>
              <a:ext uri="{FF2B5EF4-FFF2-40B4-BE49-F238E27FC236}">
                <a16:creationId xmlns:a16="http://schemas.microsoft.com/office/drawing/2014/main" id="{BED06690-AFD3-899F-D7D6-AA539487F4F6}"/>
              </a:ext>
            </a:extLst>
          </p:cNvPr>
          <p:cNvSpPr/>
          <p:nvPr/>
        </p:nvSpPr>
        <p:spPr>
          <a:xfrm>
            <a:off x="0" y="0"/>
            <a:ext cx="12191999" cy="6857999"/>
          </a:xfrm>
          <a:prstGeom prst="frame">
            <a:avLst>
              <a:gd name="adj1" fmla="val 7073"/>
            </a:avLst>
          </a:prstGeom>
          <a:solidFill>
            <a:srgbClr val="FACA00"/>
          </a:solidFill>
          <a:ln>
            <a:solidFill>
              <a:srgbClr val="FAC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7" name="Picture 6" descr="Logo&#10;&#10;Description automatically generated with low confidence">
            <a:extLst>
              <a:ext uri="{FF2B5EF4-FFF2-40B4-BE49-F238E27FC236}">
                <a16:creationId xmlns:a16="http://schemas.microsoft.com/office/drawing/2014/main" id="{A69249FD-1DD9-730D-9D60-D85612CF17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20350" y="5114924"/>
            <a:ext cx="1019175" cy="1019175"/>
          </a:xfrm>
          <a:prstGeom prst="rect">
            <a:avLst/>
          </a:prstGeom>
        </p:spPr>
      </p:pic>
      <p:pic>
        <p:nvPicPr>
          <p:cNvPr id="8" name="Picture 11" descr="logo">
            <a:extLst>
              <a:ext uri="{FF2B5EF4-FFF2-40B4-BE49-F238E27FC236}">
                <a16:creationId xmlns:a16="http://schemas.microsoft.com/office/drawing/2014/main" id="{724207F3-5DD2-FD81-003D-D5CC52B5DA8B}"/>
              </a:ext>
            </a:extLst>
          </p:cNvPr>
          <p:cNvPicPr>
            <a:picLocks noChangeAspect="1"/>
          </p:cNvPicPr>
          <p:nvPr/>
        </p:nvPicPr>
        <p:blipFill>
          <a:blip r:embed="rId3">
            <a:alphaModFix/>
            <a:extLst>
              <a:ext uri="{BEBA8EAE-BF5A-486C-A8C5-ECC9F3942E4B}">
                <a14:imgProps xmlns:a14="http://schemas.microsoft.com/office/drawing/2010/main">
                  <a14:imgLayer r:embed="rId4">
                    <a14:imgEffect>
                      <a14:sharpenSoften amount="-50000"/>
                    </a14:imgEffect>
                    <a14:imgEffect>
                      <a14:colorTemperature colorTemp="11200"/>
                    </a14:imgEffect>
                    <a14:imgEffect>
                      <a14:saturation sat="400000"/>
                    </a14:imgEffect>
                    <a14:imgEffect>
                      <a14:brightnessContrast bright="-20000" contrast="20000"/>
                    </a14:imgEffect>
                  </a14:imgLayer>
                </a14:imgProps>
              </a:ext>
            </a:extLst>
          </a:blip>
          <a:srcRect/>
          <a:stretch>
            <a:fillRect/>
          </a:stretch>
        </p:blipFill>
        <p:spPr>
          <a:xfrm>
            <a:off x="657471" y="5334000"/>
            <a:ext cx="2228357" cy="800099"/>
          </a:xfrm>
          <a:prstGeom prst="rect">
            <a:avLst/>
          </a:prstGeom>
          <a:noFill/>
          <a:ln cap="flat">
            <a:noFill/>
          </a:ln>
        </p:spPr>
      </p:pic>
      <p:sp>
        <p:nvSpPr>
          <p:cNvPr id="9" name="TextBox 8">
            <a:extLst>
              <a:ext uri="{FF2B5EF4-FFF2-40B4-BE49-F238E27FC236}">
                <a16:creationId xmlns:a16="http://schemas.microsoft.com/office/drawing/2014/main" id="{086AF64C-2819-B627-44D9-2257E2101F54}"/>
              </a:ext>
            </a:extLst>
          </p:cNvPr>
          <p:cNvSpPr txBox="1"/>
          <p:nvPr/>
        </p:nvSpPr>
        <p:spPr>
          <a:xfrm>
            <a:off x="1252536" y="1371569"/>
            <a:ext cx="9686925" cy="3416320"/>
          </a:xfrm>
          <a:prstGeom prst="rect">
            <a:avLst/>
          </a:prstGeom>
          <a:noFill/>
        </p:spPr>
        <p:txBody>
          <a:bodyPr wrap="square" rtlCol="0">
            <a:spAutoFit/>
          </a:bodyPr>
          <a:lstStyle/>
          <a:p>
            <a:pPr algn="ctr"/>
            <a:r>
              <a:rPr lang="en-GB" sz="7200" dirty="0">
                <a:solidFill>
                  <a:srgbClr val="FACA00"/>
                </a:solidFill>
                <a:latin typeface="Jumble" panose="02000503000000020004" pitchFamily="2" charset="0"/>
              </a:rPr>
              <a:t>Thank you</a:t>
            </a:r>
          </a:p>
          <a:p>
            <a:pPr algn="ctr"/>
            <a:endParaRPr lang="en-GB" sz="7200" dirty="0">
              <a:solidFill>
                <a:srgbClr val="FACA00"/>
              </a:solidFill>
              <a:latin typeface="Jumble" panose="02000503000000020004" pitchFamily="2" charset="0"/>
            </a:endParaRPr>
          </a:p>
          <a:p>
            <a:pPr algn="ctr"/>
            <a:r>
              <a:rPr lang="en-GB" sz="7200" dirty="0">
                <a:solidFill>
                  <a:srgbClr val="FACA00"/>
                </a:solidFill>
                <a:latin typeface="Jumble" panose="02000503000000020004" pitchFamily="2" charset="0"/>
              </a:rPr>
              <a:t>Questions</a:t>
            </a:r>
          </a:p>
        </p:txBody>
      </p:sp>
    </p:spTree>
    <p:extLst>
      <p:ext uri="{BB962C8B-B14F-4D97-AF65-F5344CB8AC3E}">
        <p14:creationId xmlns:p14="http://schemas.microsoft.com/office/powerpoint/2010/main" val="4274688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a:extLst>
              <a:ext uri="{FF2B5EF4-FFF2-40B4-BE49-F238E27FC236}">
                <a16:creationId xmlns:a16="http://schemas.microsoft.com/office/drawing/2014/main" id="{BED06690-AFD3-899F-D7D6-AA539487F4F6}"/>
              </a:ext>
            </a:extLst>
          </p:cNvPr>
          <p:cNvSpPr/>
          <p:nvPr/>
        </p:nvSpPr>
        <p:spPr>
          <a:xfrm>
            <a:off x="1" y="0"/>
            <a:ext cx="12191999" cy="6857999"/>
          </a:xfrm>
          <a:prstGeom prst="frame">
            <a:avLst>
              <a:gd name="adj1" fmla="val 7073"/>
            </a:avLst>
          </a:prstGeom>
          <a:solidFill>
            <a:srgbClr val="FACA00"/>
          </a:solidFill>
          <a:ln>
            <a:solidFill>
              <a:srgbClr val="FAC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highlight>
                <a:srgbClr val="FFFF00"/>
              </a:highlight>
            </a:endParaRPr>
          </a:p>
        </p:txBody>
      </p:sp>
      <p:pic>
        <p:nvPicPr>
          <p:cNvPr id="7" name="Picture 6" descr="Logo&#10;&#10;Description automatically generated with low confidence">
            <a:extLst>
              <a:ext uri="{FF2B5EF4-FFF2-40B4-BE49-F238E27FC236}">
                <a16:creationId xmlns:a16="http://schemas.microsoft.com/office/drawing/2014/main" id="{A69249FD-1DD9-730D-9D60-D85612CF17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20350" y="5114924"/>
            <a:ext cx="1019175" cy="1019175"/>
          </a:xfrm>
          <a:prstGeom prst="rect">
            <a:avLst/>
          </a:prstGeom>
        </p:spPr>
      </p:pic>
      <p:pic>
        <p:nvPicPr>
          <p:cNvPr id="8" name="Picture 11" descr="logo">
            <a:extLst>
              <a:ext uri="{FF2B5EF4-FFF2-40B4-BE49-F238E27FC236}">
                <a16:creationId xmlns:a16="http://schemas.microsoft.com/office/drawing/2014/main" id="{724207F3-5DD2-FD81-003D-D5CC52B5DA8B}"/>
              </a:ext>
            </a:extLst>
          </p:cNvPr>
          <p:cNvPicPr>
            <a:picLocks noChangeAspect="1"/>
          </p:cNvPicPr>
          <p:nvPr/>
        </p:nvPicPr>
        <p:blipFill>
          <a:blip r:embed="rId3">
            <a:alphaModFix/>
            <a:extLst>
              <a:ext uri="{BEBA8EAE-BF5A-486C-A8C5-ECC9F3942E4B}">
                <a14:imgProps xmlns:a14="http://schemas.microsoft.com/office/drawing/2010/main">
                  <a14:imgLayer r:embed="rId4">
                    <a14:imgEffect>
                      <a14:sharpenSoften amount="-50000"/>
                    </a14:imgEffect>
                    <a14:imgEffect>
                      <a14:colorTemperature colorTemp="11200"/>
                    </a14:imgEffect>
                    <a14:imgEffect>
                      <a14:saturation sat="400000"/>
                    </a14:imgEffect>
                    <a14:imgEffect>
                      <a14:brightnessContrast bright="-20000" contrast="20000"/>
                    </a14:imgEffect>
                  </a14:imgLayer>
                </a14:imgProps>
              </a:ext>
            </a:extLst>
          </a:blip>
          <a:srcRect/>
          <a:stretch>
            <a:fillRect/>
          </a:stretch>
        </p:blipFill>
        <p:spPr>
          <a:xfrm>
            <a:off x="657471" y="5334000"/>
            <a:ext cx="2228357" cy="800099"/>
          </a:xfrm>
          <a:prstGeom prst="rect">
            <a:avLst/>
          </a:prstGeom>
          <a:noFill/>
          <a:ln cap="flat">
            <a:noFill/>
          </a:ln>
        </p:spPr>
      </p:pic>
      <p:sp>
        <p:nvSpPr>
          <p:cNvPr id="9" name="TextBox 8">
            <a:extLst>
              <a:ext uri="{FF2B5EF4-FFF2-40B4-BE49-F238E27FC236}">
                <a16:creationId xmlns:a16="http://schemas.microsoft.com/office/drawing/2014/main" id="{086AF64C-2819-B627-44D9-2257E2101F54}"/>
              </a:ext>
            </a:extLst>
          </p:cNvPr>
          <p:cNvSpPr txBox="1"/>
          <p:nvPr/>
        </p:nvSpPr>
        <p:spPr>
          <a:xfrm>
            <a:off x="1304925" y="800100"/>
            <a:ext cx="9686925" cy="1200329"/>
          </a:xfrm>
          <a:prstGeom prst="rect">
            <a:avLst/>
          </a:prstGeom>
          <a:noFill/>
        </p:spPr>
        <p:txBody>
          <a:bodyPr wrap="square" rtlCol="0">
            <a:spAutoFit/>
          </a:bodyPr>
          <a:lstStyle/>
          <a:p>
            <a:pPr algn="ctr"/>
            <a:r>
              <a:rPr lang="en-GB" sz="7200" dirty="0">
                <a:solidFill>
                  <a:srgbClr val="FACA00"/>
                </a:solidFill>
                <a:latin typeface="Jumble" panose="02000503000000020004" pitchFamily="2" charset="0"/>
              </a:rPr>
              <a:t>Welcome</a:t>
            </a:r>
          </a:p>
        </p:txBody>
      </p:sp>
      <p:sp>
        <p:nvSpPr>
          <p:cNvPr id="2" name="TextBox 1">
            <a:extLst>
              <a:ext uri="{FF2B5EF4-FFF2-40B4-BE49-F238E27FC236}">
                <a16:creationId xmlns:a16="http://schemas.microsoft.com/office/drawing/2014/main" id="{D1D6D0FA-AC47-84EE-25A6-A8D23B3C8CF8}"/>
              </a:ext>
            </a:extLst>
          </p:cNvPr>
          <p:cNvSpPr txBox="1"/>
          <p:nvPr/>
        </p:nvSpPr>
        <p:spPr>
          <a:xfrm>
            <a:off x="2200275" y="2381250"/>
            <a:ext cx="4638675" cy="369332"/>
          </a:xfrm>
          <a:prstGeom prst="rect">
            <a:avLst/>
          </a:prstGeom>
          <a:noFill/>
        </p:spPr>
        <p:txBody>
          <a:bodyPr wrap="square" rtlCol="0">
            <a:spAutoFit/>
          </a:bodyPr>
          <a:lstStyle/>
          <a:p>
            <a:r>
              <a:rPr lang="en-GB" dirty="0"/>
              <a:t> </a:t>
            </a:r>
          </a:p>
        </p:txBody>
      </p:sp>
      <p:sp>
        <p:nvSpPr>
          <p:cNvPr id="3" name="AutoShape 2" descr="Profile picture of S Heer.">
            <a:extLst>
              <a:ext uri="{FF2B5EF4-FFF2-40B4-BE49-F238E27FC236}">
                <a16:creationId xmlns:a16="http://schemas.microsoft.com/office/drawing/2014/main" id="{30648B52-97D3-9B17-BE72-A97B7A45A512}"/>
              </a:ext>
            </a:extLst>
          </p:cNvPr>
          <p:cNvSpPr>
            <a:spLocks noChangeAspect="1" noChangeArrowheads="1"/>
          </p:cNvSpPr>
          <p:nvPr/>
        </p:nvSpPr>
        <p:spPr bwMode="auto">
          <a:xfrm>
            <a:off x="5943599" y="3276599"/>
            <a:ext cx="1628775" cy="16287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TextBox 5">
            <a:extLst>
              <a:ext uri="{FF2B5EF4-FFF2-40B4-BE49-F238E27FC236}">
                <a16:creationId xmlns:a16="http://schemas.microsoft.com/office/drawing/2014/main" id="{2F9A3F04-1CA5-0199-1370-1901F0585971}"/>
              </a:ext>
            </a:extLst>
          </p:cNvPr>
          <p:cNvSpPr txBox="1"/>
          <p:nvPr/>
        </p:nvSpPr>
        <p:spPr>
          <a:xfrm>
            <a:off x="4652963" y="2453848"/>
            <a:ext cx="5248274" cy="923330"/>
          </a:xfrm>
          <a:prstGeom prst="rect">
            <a:avLst/>
          </a:prstGeom>
          <a:noFill/>
        </p:spPr>
        <p:txBody>
          <a:bodyPr wrap="square" rtlCol="0">
            <a:spAutoFit/>
          </a:bodyPr>
          <a:lstStyle/>
          <a:p>
            <a:r>
              <a:rPr lang="en-GB" sz="3600" dirty="0" err="1">
                <a:latin typeface="Arial Rounded MT Bold" panose="020F0704030504030204" pitchFamily="34" charset="0"/>
              </a:rPr>
              <a:t>Sukhy</a:t>
            </a:r>
            <a:r>
              <a:rPr lang="en-GB" sz="3600" dirty="0">
                <a:latin typeface="Arial Rounded MT Bold" panose="020F0704030504030204" pitchFamily="34" charset="0"/>
              </a:rPr>
              <a:t> Sanghera</a:t>
            </a:r>
          </a:p>
          <a:p>
            <a:r>
              <a:rPr lang="en-GB" dirty="0">
                <a:latin typeface="Arial Rounded MT Bold" panose="020F0704030504030204" pitchFamily="34" charset="0"/>
              </a:rPr>
              <a:t>Seva School Principal</a:t>
            </a:r>
          </a:p>
        </p:txBody>
      </p:sp>
      <p:pic>
        <p:nvPicPr>
          <p:cNvPr id="11" name="Picture 10">
            <a:extLst>
              <a:ext uri="{FF2B5EF4-FFF2-40B4-BE49-F238E27FC236}">
                <a16:creationId xmlns:a16="http://schemas.microsoft.com/office/drawing/2014/main" id="{590C26AD-9C07-17E8-4AD1-CAA39E828DF5}"/>
              </a:ext>
            </a:extLst>
          </p:cNvPr>
          <p:cNvPicPr>
            <a:picLocks noChangeAspect="1"/>
          </p:cNvPicPr>
          <p:nvPr/>
        </p:nvPicPr>
        <p:blipFill>
          <a:blip r:embed="rId5"/>
          <a:stretch>
            <a:fillRect/>
          </a:stretch>
        </p:blipFill>
        <p:spPr>
          <a:xfrm>
            <a:off x="8240589" y="3476625"/>
            <a:ext cx="1857375" cy="1857375"/>
          </a:xfrm>
          <a:prstGeom prst="rect">
            <a:avLst/>
          </a:prstGeom>
        </p:spPr>
      </p:pic>
      <p:sp>
        <p:nvSpPr>
          <p:cNvPr id="12" name="TextBox 11">
            <a:extLst>
              <a:ext uri="{FF2B5EF4-FFF2-40B4-BE49-F238E27FC236}">
                <a16:creationId xmlns:a16="http://schemas.microsoft.com/office/drawing/2014/main" id="{6EAB27C5-BFB4-B756-8710-86E752C31C56}"/>
              </a:ext>
            </a:extLst>
          </p:cNvPr>
          <p:cNvSpPr txBox="1"/>
          <p:nvPr/>
        </p:nvSpPr>
        <p:spPr>
          <a:xfrm>
            <a:off x="1988344" y="4166383"/>
            <a:ext cx="6477000" cy="923330"/>
          </a:xfrm>
          <a:prstGeom prst="rect">
            <a:avLst/>
          </a:prstGeom>
          <a:noFill/>
        </p:spPr>
        <p:txBody>
          <a:bodyPr wrap="square" rtlCol="0">
            <a:spAutoFit/>
          </a:bodyPr>
          <a:lstStyle/>
          <a:p>
            <a:r>
              <a:rPr lang="en-GB" sz="3600" dirty="0">
                <a:latin typeface="Arial Rounded MT Bold" panose="020F0704030504030204" pitchFamily="34" charset="0"/>
              </a:rPr>
              <a:t>Sunny Singh Heer</a:t>
            </a:r>
          </a:p>
          <a:p>
            <a:r>
              <a:rPr lang="en-GB" dirty="0">
                <a:latin typeface="Arial Rounded MT Bold" panose="020F0704030504030204" pitchFamily="34" charset="0"/>
              </a:rPr>
              <a:t>Trustee, Chair of Finance Audit Risk &amp; Buildings</a:t>
            </a:r>
          </a:p>
        </p:txBody>
      </p:sp>
      <p:pic>
        <p:nvPicPr>
          <p:cNvPr id="1028" name="Picture 4">
            <a:extLst>
              <a:ext uri="{FF2B5EF4-FFF2-40B4-BE49-F238E27FC236}">
                <a16:creationId xmlns:a16="http://schemas.microsoft.com/office/drawing/2014/main" id="{0928400D-575E-3572-CAC4-27E2E47C3D5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38425" y="2055198"/>
            <a:ext cx="1490662" cy="1490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2248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a:extLst>
              <a:ext uri="{FF2B5EF4-FFF2-40B4-BE49-F238E27FC236}">
                <a16:creationId xmlns:a16="http://schemas.microsoft.com/office/drawing/2014/main" id="{BED06690-AFD3-899F-D7D6-AA539487F4F6}"/>
              </a:ext>
            </a:extLst>
          </p:cNvPr>
          <p:cNvSpPr/>
          <p:nvPr/>
        </p:nvSpPr>
        <p:spPr>
          <a:xfrm>
            <a:off x="0" y="0"/>
            <a:ext cx="12191999" cy="6857999"/>
          </a:xfrm>
          <a:prstGeom prst="frame">
            <a:avLst>
              <a:gd name="adj1" fmla="val 7073"/>
            </a:avLst>
          </a:prstGeom>
          <a:solidFill>
            <a:srgbClr val="FACA00"/>
          </a:solidFill>
          <a:ln>
            <a:solidFill>
              <a:srgbClr val="FAC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7" name="Picture 6" descr="Logo&#10;&#10;Description automatically generated with low confidence">
            <a:extLst>
              <a:ext uri="{FF2B5EF4-FFF2-40B4-BE49-F238E27FC236}">
                <a16:creationId xmlns:a16="http://schemas.microsoft.com/office/drawing/2014/main" id="{A69249FD-1DD9-730D-9D60-D85612CF17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20350" y="5114924"/>
            <a:ext cx="1019175" cy="1019175"/>
          </a:xfrm>
          <a:prstGeom prst="rect">
            <a:avLst/>
          </a:prstGeom>
        </p:spPr>
      </p:pic>
      <p:pic>
        <p:nvPicPr>
          <p:cNvPr id="8" name="Picture 11" descr="logo">
            <a:extLst>
              <a:ext uri="{FF2B5EF4-FFF2-40B4-BE49-F238E27FC236}">
                <a16:creationId xmlns:a16="http://schemas.microsoft.com/office/drawing/2014/main" id="{724207F3-5DD2-FD81-003D-D5CC52B5DA8B}"/>
              </a:ext>
            </a:extLst>
          </p:cNvPr>
          <p:cNvPicPr>
            <a:picLocks noChangeAspect="1"/>
          </p:cNvPicPr>
          <p:nvPr/>
        </p:nvPicPr>
        <p:blipFill>
          <a:blip r:embed="rId3">
            <a:alphaModFix/>
            <a:extLst>
              <a:ext uri="{BEBA8EAE-BF5A-486C-A8C5-ECC9F3942E4B}">
                <a14:imgProps xmlns:a14="http://schemas.microsoft.com/office/drawing/2010/main">
                  <a14:imgLayer r:embed="rId4">
                    <a14:imgEffect>
                      <a14:sharpenSoften amount="-50000"/>
                    </a14:imgEffect>
                    <a14:imgEffect>
                      <a14:colorTemperature colorTemp="11200"/>
                    </a14:imgEffect>
                    <a14:imgEffect>
                      <a14:saturation sat="400000"/>
                    </a14:imgEffect>
                    <a14:imgEffect>
                      <a14:brightnessContrast bright="-20000" contrast="20000"/>
                    </a14:imgEffect>
                  </a14:imgLayer>
                </a14:imgProps>
              </a:ext>
            </a:extLst>
          </a:blip>
          <a:srcRect/>
          <a:stretch>
            <a:fillRect/>
          </a:stretch>
        </p:blipFill>
        <p:spPr>
          <a:xfrm>
            <a:off x="657471" y="5334000"/>
            <a:ext cx="2228357" cy="800099"/>
          </a:xfrm>
          <a:prstGeom prst="rect">
            <a:avLst/>
          </a:prstGeom>
          <a:noFill/>
          <a:ln cap="flat">
            <a:noFill/>
          </a:ln>
        </p:spPr>
      </p:pic>
      <p:sp>
        <p:nvSpPr>
          <p:cNvPr id="9" name="TextBox 8">
            <a:extLst>
              <a:ext uri="{FF2B5EF4-FFF2-40B4-BE49-F238E27FC236}">
                <a16:creationId xmlns:a16="http://schemas.microsoft.com/office/drawing/2014/main" id="{086AF64C-2819-B627-44D9-2257E2101F54}"/>
              </a:ext>
            </a:extLst>
          </p:cNvPr>
          <p:cNvSpPr txBox="1"/>
          <p:nvPr/>
        </p:nvSpPr>
        <p:spPr>
          <a:xfrm>
            <a:off x="1304925" y="800100"/>
            <a:ext cx="9686925" cy="1200329"/>
          </a:xfrm>
          <a:prstGeom prst="rect">
            <a:avLst/>
          </a:prstGeom>
          <a:noFill/>
        </p:spPr>
        <p:txBody>
          <a:bodyPr wrap="square" rtlCol="0">
            <a:spAutoFit/>
          </a:bodyPr>
          <a:lstStyle/>
          <a:p>
            <a:pPr algn="ctr"/>
            <a:r>
              <a:rPr lang="en-GB" sz="7200" dirty="0">
                <a:solidFill>
                  <a:srgbClr val="FACA00"/>
                </a:solidFill>
                <a:latin typeface="Jumble" panose="02000503000000020004" pitchFamily="2" charset="0"/>
              </a:rPr>
              <a:t>Agenda</a:t>
            </a:r>
          </a:p>
        </p:txBody>
      </p:sp>
      <p:sp>
        <p:nvSpPr>
          <p:cNvPr id="2" name="TextBox 1">
            <a:extLst>
              <a:ext uri="{FF2B5EF4-FFF2-40B4-BE49-F238E27FC236}">
                <a16:creationId xmlns:a16="http://schemas.microsoft.com/office/drawing/2014/main" id="{D1D6D0FA-AC47-84EE-25A6-A8D23B3C8CF8}"/>
              </a:ext>
            </a:extLst>
          </p:cNvPr>
          <p:cNvSpPr txBox="1"/>
          <p:nvPr/>
        </p:nvSpPr>
        <p:spPr>
          <a:xfrm>
            <a:off x="2200275" y="2381250"/>
            <a:ext cx="4638675" cy="369332"/>
          </a:xfrm>
          <a:prstGeom prst="rect">
            <a:avLst/>
          </a:prstGeom>
          <a:noFill/>
        </p:spPr>
        <p:txBody>
          <a:bodyPr wrap="square" rtlCol="0">
            <a:spAutoFit/>
          </a:bodyPr>
          <a:lstStyle/>
          <a:p>
            <a:r>
              <a:rPr lang="en-GB" dirty="0"/>
              <a:t> </a:t>
            </a:r>
          </a:p>
        </p:txBody>
      </p:sp>
      <p:sp>
        <p:nvSpPr>
          <p:cNvPr id="3" name="AutoShape 2" descr="Profile picture of S Heer.">
            <a:extLst>
              <a:ext uri="{FF2B5EF4-FFF2-40B4-BE49-F238E27FC236}">
                <a16:creationId xmlns:a16="http://schemas.microsoft.com/office/drawing/2014/main" id="{30648B52-97D3-9B17-BE72-A97B7A45A512}"/>
              </a:ext>
            </a:extLst>
          </p:cNvPr>
          <p:cNvSpPr>
            <a:spLocks noChangeAspect="1" noChangeArrowheads="1"/>
          </p:cNvSpPr>
          <p:nvPr/>
        </p:nvSpPr>
        <p:spPr bwMode="auto">
          <a:xfrm>
            <a:off x="5943599" y="3276599"/>
            <a:ext cx="1628775" cy="16287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TextBox 5">
            <a:extLst>
              <a:ext uri="{FF2B5EF4-FFF2-40B4-BE49-F238E27FC236}">
                <a16:creationId xmlns:a16="http://schemas.microsoft.com/office/drawing/2014/main" id="{2F9A3F04-1CA5-0199-1370-1901F0585971}"/>
              </a:ext>
            </a:extLst>
          </p:cNvPr>
          <p:cNvSpPr txBox="1"/>
          <p:nvPr/>
        </p:nvSpPr>
        <p:spPr>
          <a:xfrm>
            <a:off x="2970333" y="2381250"/>
            <a:ext cx="6251331" cy="2308324"/>
          </a:xfrm>
          <a:prstGeom prst="rect">
            <a:avLst/>
          </a:prstGeom>
          <a:noFill/>
        </p:spPr>
        <p:txBody>
          <a:bodyPr wrap="square" rtlCol="0">
            <a:spAutoFit/>
          </a:bodyPr>
          <a:lstStyle/>
          <a:p>
            <a:pPr marL="342900" indent="-342900">
              <a:buFont typeface="Arial" panose="020B0604020202020204" pitchFamily="34" charset="0"/>
              <a:buChar char="•"/>
            </a:pPr>
            <a:r>
              <a:rPr lang="en-GB" sz="2400" dirty="0">
                <a:latin typeface="Arial Rounded MT Bold" panose="020F0704030504030204" pitchFamily="34" charset="0"/>
              </a:rPr>
              <a:t>What is the Seva School Expansion</a:t>
            </a:r>
          </a:p>
          <a:p>
            <a:pPr marL="342900" indent="-342900">
              <a:buFont typeface="Arial" panose="020B0604020202020204" pitchFamily="34" charset="0"/>
              <a:buChar char="•"/>
            </a:pPr>
            <a:r>
              <a:rPr lang="en-GB" sz="2400" dirty="0">
                <a:latin typeface="Arial Rounded MT Bold" panose="020F0704030504030204" pitchFamily="34" charset="0"/>
              </a:rPr>
              <a:t>What works are being delivered</a:t>
            </a:r>
          </a:p>
          <a:p>
            <a:pPr marL="342900" indent="-342900">
              <a:buFont typeface="Arial" panose="020B0604020202020204" pitchFamily="34" charset="0"/>
              <a:buChar char="•"/>
            </a:pPr>
            <a:r>
              <a:rPr lang="en-GB" sz="2400" dirty="0">
                <a:latin typeface="Arial Rounded MT Bold" panose="020F0704030504030204" pitchFamily="34" charset="0"/>
              </a:rPr>
              <a:t>Key Milestones</a:t>
            </a:r>
          </a:p>
          <a:p>
            <a:pPr marL="342900" indent="-342900">
              <a:buFont typeface="Arial" panose="020B0604020202020204" pitchFamily="34" charset="0"/>
              <a:buChar char="•"/>
            </a:pPr>
            <a:r>
              <a:rPr lang="en-GB" sz="2400" dirty="0">
                <a:latin typeface="Arial Rounded MT Bold" panose="020F0704030504030204" pitchFamily="34" charset="0"/>
              </a:rPr>
              <a:t>Impact on School</a:t>
            </a:r>
          </a:p>
          <a:p>
            <a:pPr marL="342900" indent="-342900">
              <a:buFont typeface="Arial" panose="020B0604020202020204" pitchFamily="34" charset="0"/>
              <a:buChar char="•"/>
            </a:pPr>
            <a:r>
              <a:rPr lang="en-GB" sz="2400" dirty="0">
                <a:latin typeface="Arial Rounded MT Bold" panose="020F0704030504030204" pitchFamily="34" charset="0"/>
              </a:rPr>
              <a:t>Traffic Management Plan (TMP)</a:t>
            </a:r>
          </a:p>
          <a:p>
            <a:pPr marL="342900" indent="-342900">
              <a:buFont typeface="Arial" panose="020B0604020202020204" pitchFamily="34" charset="0"/>
              <a:buChar char="•"/>
            </a:pPr>
            <a:r>
              <a:rPr lang="en-GB" sz="2400" dirty="0">
                <a:latin typeface="Arial Rounded MT Bold" panose="020F0704030504030204" pitchFamily="34" charset="0"/>
              </a:rPr>
              <a:t>Questions</a:t>
            </a:r>
            <a:endParaRPr lang="en-GB" sz="1200" dirty="0">
              <a:latin typeface="Arial Rounded MT Bold" panose="020F0704030504030204" pitchFamily="34" charset="0"/>
            </a:endParaRPr>
          </a:p>
        </p:txBody>
      </p:sp>
    </p:spTree>
    <p:extLst>
      <p:ext uri="{BB962C8B-B14F-4D97-AF65-F5344CB8AC3E}">
        <p14:creationId xmlns:p14="http://schemas.microsoft.com/office/powerpoint/2010/main" val="1160127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a:extLst>
              <a:ext uri="{FF2B5EF4-FFF2-40B4-BE49-F238E27FC236}">
                <a16:creationId xmlns:a16="http://schemas.microsoft.com/office/drawing/2014/main" id="{BED06690-AFD3-899F-D7D6-AA539487F4F6}"/>
              </a:ext>
            </a:extLst>
          </p:cNvPr>
          <p:cNvSpPr/>
          <p:nvPr/>
        </p:nvSpPr>
        <p:spPr>
          <a:xfrm>
            <a:off x="0" y="0"/>
            <a:ext cx="12191999" cy="6857999"/>
          </a:xfrm>
          <a:prstGeom prst="frame">
            <a:avLst>
              <a:gd name="adj1" fmla="val 7073"/>
            </a:avLst>
          </a:prstGeom>
          <a:solidFill>
            <a:srgbClr val="FACA00"/>
          </a:solidFill>
          <a:ln>
            <a:solidFill>
              <a:srgbClr val="FAC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7" name="Picture 6" descr="Logo&#10;&#10;Description automatically generated with low confidence">
            <a:extLst>
              <a:ext uri="{FF2B5EF4-FFF2-40B4-BE49-F238E27FC236}">
                <a16:creationId xmlns:a16="http://schemas.microsoft.com/office/drawing/2014/main" id="{A69249FD-1DD9-730D-9D60-D85612CF17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20350" y="5114924"/>
            <a:ext cx="1019175" cy="1019175"/>
          </a:xfrm>
          <a:prstGeom prst="rect">
            <a:avLst/>
          </a:prstGeom>
        </p:spPr>
      </p:pic>
      <p:pic>
        <p:nvPicPr>
          <p:cNvPr id="8" name="Picture 11" descr="logo">
            <a:extLst>
              <a:ext uri="{FF2B5EF4-FFF2-40B4-BE49-F238E27FC236}">
                <a16:creationId xmlns:a16="http://schemas.microsoft.com/office/drawing/2014/main" id="{724207F3-5DD2-FD81-003D-D5CC52B5DA8B}"/>
              </a:ext>
            </a:extLst>
          </p:cNvPr>
          <p:cNvPicPr>
            <a:picLocks noChangeAspect="1"/>
          </p:cNvPicPr>
          <p:nvPr/>
        </p:nvPicPr>
        <p:blipFill>
          <a:blip r:embed="rId3">
            <a:alphaModFix/>
            <a:extLst>
              <a:ext uri="{BEBA8EAE-BF5A-486C-A8C5-ECC9F3942E4B}">
                <a14:imgProps xmlns:a14="http://schemas.microsoft.com/office/drawing/2010/main">
                  <a14:imgLayer r:embed="rId4">
                    <a14:imgEffect>
                      <a14:sharpenSoften amount="-50000"/>
                    </a14:imgEffect>
                    <a14:imgEffect>
                      <a14:colorTemperature colorTemp="11200"/>
                    </a14:imgEffect>
                    <a14:imgEffect>
                      <a14:saturation sat="400000"/>
                    </a14:imgEffect>
                    <a14:imgEffect>
                      <a14:brightnessContrast bright="-20000" contrast="20000"/>
                    </a14:imgEffect>
                  </a14:imgLayer>
                </a14:imgProps>
              </a:ext>
            </a:extLst>
          </a:blip>
          <a:srcRect/>
          <a:stretch>
            <a:fillRect/>
          </a:stretch>
        </p:blipFill>
        <p:spPr>
          <a:xfrm>
            <a:off x="657471" y="5334000"/>
            <a:ext cx="2228357" cy="800099"/>
          </a:xfrm>
          <a:prstGeom prst="rect">
            <a:avLst/>
          </a:prstGeom>
          <a:noFill/>
          <a:ln cap="flat">
            <a:noFill/>
          </a:ln>
        </p:spPr>
      </p:pic>
      <p:sp>
        <p:nvSpPr>
          <p:cNvPr id="9" name="TextBox 8">
            <a:extLst>
              <a:ext uri="{FF2B5EF4-FFF2-40B4-BE49-F238E27FC236}">
                <a16:creationId xmlns:a16="http://schemas.microsoft.com/office/drawing/2014/main" id="{086AF64C-2819-B627-44D9-2257E2101F54}"/>
              </a:ext>
            </a:extLst>
          </p:cNvPr>
          <p:cNvSpPr txBox="1"/>
          <p:nvPr/>
        </p:nvSpPr>
        <p:spPr>
          <a:xfrm>
            <a:off x="571746" y="2162175"/>
            <a:ext cx="10867779" cy="2308324"/>
          </a:xfrm>
          <a:prstGeom prst="rect">
            <a:avLst/>
          </a:prstGeom>
          <a:noFill/>
        </p:spPr>
        <p:txBody>
          <a:bodyPr wrap="square" rtlCol="0">
            <a:spAutoFit/>
          </a:bodyPr>
          <a:lstStyle/>
          <a:p>
            <a:pPr algn="ctr"/>
            <a:r>
              <a:rPr lang="en-GB" sz="7200" dirty="0">
                <a:solidFill>
                  <a:srgbClr val="FACA00"/>
                </a:solidFill>
                <a:latin typeface="Jumble" panose="02000503000000020004" pitchFamily="2" charset="0"/>
              </a:rPr>
              <a:t>Seva School </a:t>
            </a:r>
          </a:p>
          <a:p>
            <a:pPr algn="ctr"/>
            <a:r>
              <a:rPr lang="en-GB" sz="7200" dirty="0">
                <a:solidFill>
                  <a:srgbClr val="FACA00"/>
                </a:solidFill>
                <a:latin typeface="Jumble" panose="02000503000000020004" pitchFamily="2" charset="0"/>
              </a:rPr>
              <a:t>Expansion</a:t>
            </a:r>
          </a:p>
        </p:txBody>
      </p:sp>
    </p:spTree>
    <p:extLst>
      <p:ext uri="{BB962C8B-B14F-4D97-AF65-F5344CB8AC3E}">
        <p14:creationId xmlns:p14="http://schemas.microsoft.com/office/powerpoint/2010/main" val="26539602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086AF64C-2819-B627-44D9-2257E2101F54}"/>
              </a:ext>
            </a:extLst>
          </p:cNvPr>
          <p:cNvSpPr txBox="1"/>
          <p:nvPr/>
        </p:nvSpPr>
        <p:spPr>
          <a:xfrm>
            <a:off x="571746" y="2162175"/>
            <a:ext cx="10867779" cy="2308324"/>
          </a:xfrm>
          <a:prstGeom prst="rect">
            <a:avLst/>
          </a:prstGeom>
          <a:noFill/>
        </p:spPr>
        <p:txBody>
          <a:bodyPr wrap="square" rtlCol="0">
            <a:spAutoFit/>
          </a:bodyPr>
          <a:lstStyle/>
          <a:p>
            <a:pPr algn="ctr"/>
            <a:r>
              <a:rPr lang="en-GB" sz="7200" dirty="0">
                <a:solidFill>
                  <a:srgbClr val="FACA00"/>
                </a:solidFill>
                <a:latin typeface="Jumble" panose="02000503000000020004" pitchFamily="2" charset="0"/>
              </a:rPr>
              <a:t>Seva School </a:t>
            </a:r>
          </a:p>
          <a:p>
            <a:pPr algn="ctr"/>
            <a:r>
              <a:rPr lang="en-GB" sz="7200" dirty="0">
                <a:solidFill>
                  <a:srgbClr val="FACA00"/>
                </a:solidFill>
                <a:latin typeface="Jumble" panose="02000503000000020004" pitchFamily="2" charset="0"/>
              </a:rPr>
              <a:t>Expansion</a:t>
            </a:r>
          </a:p>
        </p:txBody>
      </p:sp>
      <p:sp>
        <p:nvSpPr>
          <p:cNvPr id="5" name="Frame 4">
            <a:extLst>
              <a:ext uri="{FF2B5EF4-FFF2-40B4-BE49-F238E27FC236}">
                <a16:creationId xmlns:a16="http://schemas.microsoft.com/office/drawing/2014/main" id="{BED06690-AFD3-899F-D7D6-AA539487F4F6}"/>
              </a:ext>
            </a:extLst>
          </p:cNvPr>
          <p:cNvSpPr/>
          <p:nvPr/>
        </p:nvSpPr>
        <p:spPr>
          <a:xfrm>
            <a:off x="0" y="0"/>
            <a:ext cx="12191999" cy="6857999"/>
          </a:xfrm>
          <a:prstGeom prst="frame">
            <a:avLst>
              <a:gd name="adj1" fmla="val 7073"/>
            </a:avLst>
          </a:prstGeom>
          <a:solidFill>
            <a:srgbClr val="FACA00"/>
          </a:solidFill>
          <a:ln>
            <a:solidFill>
              <a:srgbClr val="FAC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7" name="Picture 6" descr="Logo&#10;&#10;Description automatically generated with low confidence">
            <a:extLst>
              <a:ext uri="{FF2B5EF4-FFF2-40B4-BE49-F238E27FC236}">
                <a16:creationId xmlns:a16="http://schemas.microsoft.com/office/drawing/2014/main" id="{A69249FD-1DD9-730D-9D60-D85612CF17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20350" y="5114924"/>
            <a:ext cx="1019175" cy="1019175"/>
          </a:xfrm>
          <a:prstGeom prst="rect">
            <a:avLst/>
          </a:prstGeom>
        </p:spPr>
      </p:pic>
      <p:pic>
        <p:nvPicPr>
          <p:cNvPr id="8" name="Picture 11" descr="logo">
            <a:extLst>
              <a:ext uri="{FF2B5EF4-FFF2-40B4-BE49-F238E27FC236}">
                <a16:creationId xmlns:a16="http://schemas.microsoft.com/office/drawing/2014/main" id="{724207F3-5DD2-FD81-003D-D5CC52B5DA8B}"/>
              </a:ext>
            </a:extLst>
          </p:cNvPr>
          <p:cNvPicPr>
            <a:picLocks noChangeAspect="1"/>
          </p:cNvPicPr>
          <p:nvPr/>
        </p:nvPicPr>
        <p:blipFill>
          <a:blip r:embed="rId3">
            <a:alphaModFix/>
            <a:extLst>
              <a:ext uri="{BEBA8EAE-BF5A-486C-A8C5-ECC9F3942E4B}">
                <a14:imgProps xmlns:a14="http://schemas.microsoft.com/office/drawing/2010/main">
                  <a14:imgLayer r:embed="rId4">
                    <a14:imgEffect>
                      <a14:sharpenSoften amount="-50000"/>
                    </a14:imgEffect>
                    <a14:imgEffect>
                      <a14:colorTemperature colorTemp="11200"/>
                    </a14:imgEffect>
                    <a14:imgEffect>
                      <a14:saturation sat="400000"/>
                    </a14:imgEffect>
                    <a14:imgEffect>
                      <a14:brightnessContrast bright="-20000" contrast="20000"/>
                    </a14:imgEffect>
                  </a14:imgLayer>
                </a14:imgProps>
              </a:ext>
            </a:extLst>
          </a:blip>
          <a:srcRect/>
          <a:stretch>
            <a:fillRect/>
          </a:stretch>
        </p:blipFill>
        <p:spPr>
          <a:xfrm>
            <a:off x="657471" y="5334000"/>
            <a:ext cx="2228357" cy="800099"/>
          </a:xfrm>
          <a:prstGeom prst="rect">
            <a:avLst/>
          </a:prstGeom>
          <a:noFill/>
          <a:ln cap="flat">
            <a:noFill/>
          </a:ln>
        </p:spPr>
      </p:pic>
      <p:pic>
        <p:nvPicPr>
          <p:cNvPr id="2052" name="Picture 4" descr="Approved stamp PSD - PSDstamps">
            <a:extLst>
              <a:ext uri="{FF2B5EF4-FFF2-40B4-BE49-F238E27FC236}">
                <a16:creationId xmlns:a16="http://schemas.microsoft.com/office/drawing/2014/main" id="{47C36103-8E22-3FD0-9727-DD08790791A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9625" t="35388" r="8828" b="34026"/>
          <a:stretch/>
        </p:blipFill>
        <p:spPr bwMode="auto">
          <a:xfrm rot="19739114">
            <a:off x="2673544" y="2529187"/>
            <a:ext cx="6338390" cy="136149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CF03372-3D94-F3BC-28A2-4C11091746DF}"/>
              </a:ext>
            </a:extLst>
          </p:cNvPr>
          <p:cNvSpPr txBox="1"/>
          <p:nvPr/>
        </p:nvSpPr>
        <p:spPr>
          <a:xfrm>
            <a:off x="5761196" y="4791738"/>
            <a:ext cx="3822419" cy="1477328"/>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dirty="0">
                <a:solidFill>
                  <a:srgbClr val="FF0000"/>
                </a:solidFill>
                <a:latin typeface="Arial Rounded MT Bold" panose="020F0704030504030204" pitchFamily="34" charset="0"/>
                <a:cs typeface="Arial" panose="020B0604020202020204" pitchFamily="34" charset="0"/>
              </a:rPr>
              <a:t>Contracts for the multi million pound Seva School expansion have now been signed. Work will soon be underway to deliver the long term needs of the school!</a:t>
            </a:r>
            <a:endParaRPr kumimoji="0" lang="en-GB" sz="1800" b="0" i="0" u="none" strike="noStrike" kern="1200" cap="none" spc="0" normalizeH="0" baseline="0" noProof="0" dirty="0">
              <a:ln>
                <a:noFill/>
              </a:ln>
              <a:solidFill>
                <a:srgbClr val="FF0000"/>
              </a:solidFill>
              <a:effectLst/>
              <a:uLnTx/>
              <a:uFillTx/>
              <a:latin typeface="Arial Rounded MT Bold" panose="020F0704030504030204" pitchFamily="34" charset="0"/>
              <a:ea typeface="+mn-ea"/>
              <a:cs typeface="Arial" panose="020B0604020202020204" pitchFamily="34" charset="0"/>
            </a:endParaRPr>
          </a:p>
        </p:txBody>
      </p:sp>
      <p:sp>
        <p:nvSpPr>
          <p:cNvPr id="10" name="TextBox 9">
            <a:extLst>
              <a:ext uri="{FF2B5EF4-FFF2-40B4-BE49-F238E27FC236}">
                <a16:creationId xmlns:a16="http://schemas.microsoft.com/office/drawing/2014/main" id="{8918AD67-2BFD-A8BC-4C9E-084423FA3406}"/>
              </a:ext>
            </a:extLst>
          </p:cNvPr>
          <p:cNvSpPr txBox="1"/>
          <p:nvPr/>
        </p:nvSpPr>
        <p:spPr>
          <a:xfrm rot="20532935">
            <a:off x="411456" y="1040697"/>
            <a:ext cx="4728824" cy="95410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2800" dirty="0">
                <a:solidFill>
                  <a:srgbClr val="FF0000"/>
                </a:solidFill>
                <a:latin typeface="Arial Rounded MT Bold" panose="020F0704030504030204" pitchFamily="34" charset="0"/>
                <a:cs typeface="Arial" panose="020B0604020202020204" pitchFamily="34" charset="0"/>
              </a:rPr>
              <a:t>UPDATE: Works start first </a:t>
            </a:r>
          </a:p>
          <a:p>
            <a:pPr marL="0" marR="0" lvl="0" indent="0" algn="ctr" defTabSz="457200" rtl="0" eaLnBrk="1" fontAlgn="auto" latinLnBrk="0" hangingPunct="1">
              <a:lnSpc>
                <a:spcPct val="100000"/>
              </a:lnSpc>
              <a:spcBef>
                <a:spcPts val="0"/>
              </a:spcBef>
              <a:spcAft>
                <a:spcPts val="0"/>
              </a:spcAft>
              <a:buClrTx/>
              <a:buSzTx/>
              <a:buFontTx/>
              <a:buNone/>
              <a:tabLst/>
              <a:defRPr/>
            </a:pPr>
            <a:r>
              <a:rPr lang="en-GB" sz="2800" dirty="0">
                <a:solidFill>
                  <a:srgbClr val="FF0000"/>
                </a:solidFill>
                <a:latin typeface="Arial Rounded MT Bold" panose="020F0704030504030204" pitchFamily="34" charset="0"/>
                <a:cs typeface="Arial" panose="020B0604020202020204" pitchFamily="34" charset="0"/>
              </a:rPr>
              <a:t>week of April</a:t>
            </a:r>
            <a:endParaRPr kumimoji="0" lang="en-GB" sz="2800" b="0" i="0" u="none" strike="noStrike" kern="1200" cap="none" spc="0" normalizeH="0" baseline="0" noProof="0" dirty="0">
              <a:ln>
                <a:noFill/>
              </a:ln>
              <a:solidFill>
                <a:srgbClr val="FF0000"/>
              </a:solidFill>
              <a:effectLst/>
              <a:uLnTx/>
              <a:uFillTx/>
              <a:latin typeface="Arial Rounded MT Bold" panose="020F0704030504030204" pitchFamily="34" charset="0"/>
              <a:ea typeface="+mn-ea"/>
              <a:cs typeface="Arial" panose="020B0604020202020204" pitchFamily="34" charset="0"/>
            </a:endParaRPr>
          </a:p>
        </p:txBody>
      </p:sp>
    </p:spTree>
    <p:extLst>
      <p:ext uri="{BB962C8B-B14F-4D97-AF65-F5344CB8AC3E}">
        <p14:creationId xmlns:p14="http://schemas.microsoft.com/office/powerpoint/2010/main" val="35389475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a:extLst>
              <a:ext uri="{FF2B5EF4-FFF2-40B4-BE49-F238E27FC236}">
                <a16:creationId xmlns:a16="http://schemas.microsoft.com/office/drawing/2014/main" id="{BED06690-AFD3-899F-D7D6-AA539487F4F6}"/>
              </a:ext>
            </a:extLst>
          </p:cNvPr>
          <p:cNvSpPr/>
          <p:nvPr/>
        </p:nvSpPr>
        <p:spPr>
          <a:xfrm>
            <a:off x="0" y="0"/>
            <a:ext cx="12191999" cy="6857999"/>
          </a:xfrm>
          <a:prstGeom prst="frame">
            <a:avLst>
              <a:gd name="adj1" fmla="val 7073"/>
            </a:avLst>
          </a:prstGeom>
          <a:solidFill>
            <a:srgbClr val="FACA00"/>
          </a:solidFill>
          <a:ln>
            <a:solidFill>
              <a:srgbClr val="FAC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7" name="Picture 6" descr="Logo&#10;&#10;Description automatically generated with low confidence">
            <a:extLst>
              <a:ext uri="{FF2B5EF4-FFF2-40B4-BE49-F238E27FC236}">
                <a16:creationId xmlns:a16="http://schemas.microsoft.com/office/drawing/2014/main" id="{A69249FD-1DD9-730D-9D60-D85612CF17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20350" y="5114924"/>
            <a:ext cx="1019175" cy="1019175"/>
          </a:xfrm>
          <a:prstGeom prst="rect">
            <a:avLst/>
          </a:prstGeom>
        </p:spPr>
      </p:pic>
      <p:pic>
        <p:nvPicPr>
          <p:cNvPr id="8" name="Picture 11" descr="logo">
            <a:extLst>
              <a:ext uri="{FF2B5EF4-FFF2-40B4-BE49-F238E27FC236}">
                <a16:creationId xmlns:a16="http://schemas.microsoft.com/office/drawing/2014/main" id="{724207F3-5DD2-FD81-003D-D5CC52B5DA8B}"/>
              </a:ext>
            </a:extLst>
          </p:cNvPr>
          <p:cNvPicPr>
            <a:picLocks noChangeAspect="1"/>
          </p:cNvPicPr>
          <p:nvPr/>
        </p:nvPicPr>
        <p:blipFill>
          <a:blip r:embed="rId3">
            <a:alphaModFix/>
            <a:extLst>
              <a:ext uri="{BEBA8EAE-BF5A-486C-A8C5-ECC9F3942E4B}">
                <a14:imgProps xmlns:a14="http://schemas.microsoft.com/office/drawing/2010/main">
                  <a14:imgLayer r:embed="rId4">
                    <a14:imgEffect>
                      <a14:sharpenSoften amount="-50000"/>
                    </a14:imgEffect>
                    <a14:imgEffect>
                      <a14:colorTemperature colorTemp="11200"/>
                    </a14:imgEffect>
                    <a14:imgEffect>
                      <a14:saturation sat="400000"/>
                    </a14:imgEffect>
                    <a14:imgEffect>
                      <a14:brightnessContrast bright="-20000" contrast="20000"/>
                    </a14:imgEffect>
                  </a14:imgLayer>
                </a14:imgProps>
              </a:ext>
            </a:extLst>
          </a:blip>
          <a:srcRect/>
          <a:stretch>
            <a:fillRect/>
          </a:stretch>
        </p:blipFill>
        <p:spPr>
          <a:xfrm>
            <a:off x="657471" y="5334000"/>
            <a:ext cx="2228357" cy="800099"/>
          </a:xfrm>
          <a:prstGeom prst="rect">
            <a:avLst/>
          </a:prstGeom>
          <a:noFill/>
          <a:ln cap="flat">
            <a:noFill/>
          </a:ln>
        </p:spPr>
      </p:pic>
      <p:sp>
        <p:nvSpPr>
          <p:cNvPr id="9" name="TextBox 8">
            <a:extLst>
              <a:ext uri="{FF2B5EF4-FFF2-40B4-BE49-F238E27FC236}">
                <a16:creationId xmlns:a16="http://schemas.microsoft.com/office/drawing/2014/main" id="{086AF64C-2819-B627-44D9-2257E2101F54}"/>
              </a:ext>
            </a:extLst>
          </p:cNvPr>
          <p:cNvSpPr txBox="1"/>
          <p:nvPr/>
        </p:nvSpPr>
        <p:spPr>
          <a:xfrm>
            <a:off x="1304925" y="800100"/>
            <a:ext cx="9686925" cy="1200329"/>
          </a:xfrm>
          <a:prstGeom prst="rect">
            <a:avLst/>
          </a:prstGeom>
          <a:noFill/>
        </p:spPr>
        <p:txBody>
          <a:bodyPr wrap="square" rtlCol="0">
            <a:spAutoFit/>
          </a:bodyPr>
          <a:lstStyle/>
          <a:p>
            <a:pPr algn="ctr"/>
            <a:r>
              <a:rPr lang="en-GB" sz="7200" dirty="0">
                <a:solidFill>
                  <a:srgbClr val="FACA00"/>
                </a:solidFill>
                <a:latin typeface="Jumble" panose="02000503000000020004" pitchFamily="2" charset="0"/>
              </a:rPr>
              <a:t>Capital Programme</a:t>
            </a:r>
          </a:p>
        </p:txBody>
      </p:sp>
      <p:sp>
        <p:nvSpPr>
          <p:cNvPr id="2" name="TextBox 1">
            <a:extLst>
              <a:ext uri="{FF2B5EF4-FFF2-40B4-BE49-F238E27FC236}">
                <a16:creationId xmlns:a16="http://schemas.microsoft.com/office/drawing/2014/main" id="{56C9C7BE-38D2-5082-5195-1207A542AECC}"/>
              </a:ext>
            </a:extLst>
          </p:cNvPr>
          <p:cNvSpPr txBox="1"/>
          <p:nvPr/>
        </p:nvSpPr>
        <p:spPr>
          <a:xfrm>
            <a:off x="1047749" y="2303027"/>
            <a:ext cx="5048250" cy="3046988"/>
          </a:xfrm>
          <a:prstGeom prst="rect">
            <a:avLst/>
          </a:prstGeom>
          <a:noFill/>
        </p:spPr>
        <p:txBody>
          <a:bodyPr wrap="square" rtlCol="0">
            <a:spAutoFit/>
          </a:bodyPr>
          <a:lstStyle/>
          <a:p>
            <a:r>
              <a:rPr lang="en-GB" sz="1600" b="1" u="sng" dirty="0">
                <a:latin typeface="Arial" panose="020B0604020202020204" pitchFamily="34" charset="0"/>
                <a:cs typeface="Arial" panose="020B0604020202020204" pitchFamily="34" charset="0"/>
              </a:rPr>
              <a:t>What does capital programme mean?</a:t>
            </a:r>
          </a:p>
          <a:p>
            <a:endParaRPr lang="en-GB" sz="1600" dirty="0">
              <a:latin typeface="Arial" panose="020B0604020202020204" pitchFamily="34" charset="0"/>
              <a:cs typeface="Arial" panose="020B0604020202020204" pitchFamily="34" charset="0"/>
            </a:endParaRPr>
          </a:p>
          <a:p>
            <a:pPr marL="285750" indent="-285750">
              <a:buFontTx/>
              <a:buChar char="-"/>
            </a:pPr>
            <a:r>
              <a:rPr lang="en-GB" sz="1600" dirty="0">
                <a:latin typeface="Arial" panose="020B0604020202020204" pitchFamily="34" charset="0"/>
                <a:cs typeface="Arial" panose="020B0604020202020204" pitchFamily="34" charset="0"/>
              </a:rPr>
              <a:t>Expansion of Seva School in line with Department for Education (DfE) specification</a:t>
            </a:r>
          </a:p>
          <a:p>
            <a:pPr marL="285750" indent="-285750">
              <a:buFontTx/>
              <a:buChar char="-"/>
            </a:pPr>
            <a:r>
              <a:rPr lang="en-GB" sz="1600" dirty="0">
                <a:latin typeface="Arial" panose="020B0604020202020204" pitchFamily="34" charset="0"/>
                <a:cs typeface="Arial" panose="020B0604020202020204" pitchFamily="34" charset="0"/>
              </a:rPr>
              <a:t>One big all-through campus incorporating Link and Eden House</a:t>
            </a:r>
          </a:p>
          <a:p>
            <a:pPr marL="285750" indent="-285750">
              <a:buFontTx/>
              <a:buChar char="-"/>
            </a:pPr>
            <a:r>
              <a:rPr lang="en-GB" sz="1600" dirty="0">
                <a:latin typeface="Arial" panose="020B0604020202020204" pitchFamily="34" charset="0"/>
                <a:cs typeface="Arial" panose="020B0604020202020204" pitchFamily="34" charset="0"/>
              </a:rPr>
              <a:t>Educational facilities for pupils in Reception to year 11</a:t>
            </a:r>
          </a:p>
          <a:p>
            <a:pPr marL="285750" indent="-285750">
              <a:buFontTx/>
              <a:buChar char="-"/>
            </a:pPr>
            <a:r>
              <a:rPr lang="en-GB" sz="1600" dirty="0">
                <a:latin typeface="Arial" panose="020B0604020202020204" pitchFamily="34" charset="0"/>
                <a:cs typeface="Arial" panose="020B0604020202020204" pitchFamily="34" charset="0"/>
              </a:rPr>
              <a:t>Expansion and Full refurbishment of Link and Eden House</a:t>
            </a:r>
          </a:p>
          <a:p>
            <a:pPr marL="285750" indent="-285750">
              <a:buFontTx/>
              <a:buChar char="-"/>
            </a:pPr>
            <a:r>
              <a:rPr lang="en-GB" sz="1600" dirty="0">
                <a:latin typeface="Arial" panose="020B0604020202020204" pitchFamily="34" charset="0"/>
                <a:cs typeface="Arial" panose="020B0604020202020204" pitchFamily="34" charset="0"/>
              </a:rPr>
              <a:t>A programme is a period of time for the capital expansion to be fully delivered.</a:t>
            </a:r>
          </a:p>
        </p:txBody>
      </p:sp>
      <p:pic>
        <p:nvPicPr>
          <p:cNvPr id="3" name="Picture 2">
            <a:extLst>
              <a:ext uri="{FF2B5EF4-FFF2-40B4-BE49-F238E27FC236}">
                <a16:creationId xmlns:a16="http://schemas.microsoft.com/office/drawing/2014/main" id="{F0D0A582-24C7-AD25-B2F5-2554C4334D3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91189" y="2019478"/>
            <a:ext cx="5448336" cy="3115742"/>
          </a:xfrm>
          <a:prstGeom prst="rect">
            <a:avLst/>
          </a:prstGeom>
        </p:spPr>
      </p:pic>
    </p:spTree>
    <p:extLst>
      <p:ext uri="{BB962C8B-B14F-4D97-AF65-F5344CB8AC3E}">
        <p14:creationId xmlns:p14="http://schemas.microsoft.com/office/powerpoint/2010/main" val="399332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a:extLst>
              <a:ext uri="{FF2B5EF4-FFF2-40B4-BE49-F238E27FC236}">
                <a16:creationId xmlns:a16="http://schemas.microsoft.com/office/drawing/2014/main" id="{BED06690-AFD3-899F-D7D6-AA539487F4F6}"/>
              </a:ext>
            </a:extLst>
          </p:cNvPr>
          <p:cNvSpPr/>
          <p:nvPr/>
        </p:nvSpPr>
        <p:spPr>
          <a:xfrm>
            <a:off x="0" y="0"/>
            <a:ext cx="12191999" cy="6857999"/>
          </a:xfrm>
          <a:prstGeom prst="frame">
            <a:avLst>
              <a:gd name="adj1" fmla="val 7073"/>
            </a:avLst>
          </a:prstGeom>
          <a:solidFill>
            <a:srgbClr val="FACA00"/>
          </a:solidFill>
          <a:ln>
            <a:solidFill>
              <a:srgbClr val="FAC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7" name="Picture 6" descr="Logo&#10;&#10;Description automatically generated with low confidence">
            <a:extLst>
              <a:ext uri="{FF2B5EF4-FFF2-40B4-BE49-F238E27FC236}">
                <a16:creationId xmlns:a16="http://schemas.microsoft.com/office/drawing/2014/main" id="{A69249FD-1DD9-730D-9D60-D85612CF17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20350" y="5114924"/>
            <a:ext cx="1019175" cy="1019175"/>
          </a:xfrm>
          <a:prstGeom prst="rect">
            <a:avLst/>
          </a:prstGeom>
        </p:spPr>
      </p:pic>
      <p:pic>
        <p:nvPicPr>
          <p:cNvPr id="8" name="Picture 11" descr="logo">
            <a:extLst>
              <a:ext uri="{FF2B5EF4-FFF2-40B4-BE49-F238E27FC236}">
                <a16:creationId xmlns:a16="http://schemas.microsoft.com/office/drawing/2014/main" id="{724207F3-5DD2-FD81-003D-D5CC52B5DA8B}"/>
              </a:ext>
            </a:extLst>
          </p:cNvPr>
          <p:cNvPicPr>
            <a:picLocks noChangeAspect="1"/>
          </p:cNvPicPr>
          <p:nvPr/>
        </p:nvPicPr>
        <p:blipFill>
          <a:blip r:embed="rId3">
            <a:alphaModFix/>
            <a:extLst>
              <a:ext uri="{BEBA8EAE-BF5A-486C-A8C5-ECC9F3942E4B}">
                <a14:imgProps xmlns:a14="http://schemas.microsoft.com/office/drawing/2010/main">
                  <a14:imgLayer r:embed="rId4">
                    <a14:imgEffect>
                      <a14:sharpenSoften amount="-50000"/>
                    </a14:imgEffect>
                    <a14:imgEffect>
                      <a14:colorTemperature colorTemp="11200"/>
                    </a14:imgEffect>
                    <a14:imgEffect>
                      <a14:saturation sat="400000"/>
                    </a14:imgEffect>
                    <a14:imgEffect>
                      <a14:brightnessContrast bright="-20000" contrast="20000"/>
                    </a14:imgEffect>
                  </a14:imgLayer>
                </a14:imgProps>
              </a:ext>
            </a:extLst>
          </a:blip>
          <a:srcRect/>
          <a:stretch>
            <a:fillRect/>
          </a:stretch>
        </p:blipFill>
        <p:spPr>
          <a:xfrm>
            <a:off x="657471" y="5334000"/>
            <a:ext cx="2228357" cy="800099"/>
          </a:xfrm>
          <a:prstGeom prst="rect">
            <a:avLst/>
          </a:prstGeom>
          <a:noFill/>
          <a:ln cap="flat">
            <a:noFill/>
          </a:ln>
        </p:spPr>
      </p:pic>
      <p:sp>
        <p:nvSpPr>
          <p:cNvPr id="9" name="TextBox 8">
            <a:extLst>
              <a:ext uri="{FF2B5EF4-FFF2-40B4-BE49-F238E27FC236}">
                <a16:creationId xmlns:a16="http://schemas.microsoft.com/office/drawing/2014/main" id="{086AF64C-2819-B627-44D9-2257E2101F54}"/>
              </a:ext>
            </a:extLst>
          </p:cNvPr>
          <p:cNvSpPr txBox="1"/>
          <p:nvPr/>
        </p:nvSpPr>
        <p:spPr>
          <a:xfrm>
            <a:off x="587618" y="1512276"/>
            <a:ext cx="11016762" cy="3416320"/>
          </a:xfrm>
          <a:prstGeom prst="rect">
            <a:avLst/>
          </a:prstGeom>
          <a:noFill/>
        </p:spPr>
        <p:txBody>
          <a:bodyPr wrap="square" rtlCol="0">
            <a:spAutoFit/>
          </a:bodyPr>
          <a:lstStyle/>
          <a:p>
            <a:pPr algn="ctr"/>
            <a:r>
              <a:rPr lang="en-GB" sz="7200" dirty="0">
                <a:solidFill>
                  <a:srgbClr val="FACA00"/>
                </a:solidFill>
                <a:latin typeface="Jumble" panose="02000503000000020004" pitchFamily="2" charset="0"/>
              </a:rPr>
              <a:t>What is</a:t>
            </a:r>
          </a:p>
          <a:p>
            <a:pPr algn="ctr"/>
            <a:r>
              <a:rPr lang="en-GB" sz="7200" dirty="0">
                <a:solidFill>
                  <a:srgbClr val="FACA00"/>
                </a:solidFill>
                <a:latin typeface="Jumble" panose="02000503000000020004" pitchFamily="2" charset="0"/>
              </a:rPr>
              <a:t>being </a:t>
            </a:r>
          </a:p>
          <a:p>
            <a:pPr algn="ctr"/>
            <a:r>
              <a:rPr lang="en-GB" sz="7200" dirty="0">
                <a:solidFill>
                  <a:srgbClr val="FACA00"/>
                </a:solidFill>
                <a:latin typeface="Jumble" panose="02000503000000020004" pitchFamily="2" charset="0"/>
              </a:rPr>
              <a:t>delivered</a:t>
            </a:r>
          </a:p>
        </p:txBody>
      </p:sp>
    </p:spTree>
    <p:extLst>
      <p:ext uri="{BB962C8B-B14F-4D97-AF65-F5344CB8AC3E}">
        <p14:creationId xmlns:p14="http://schemas.microsoft.com/office/powerpoint/2010/main" val="3074987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553BD03-E3B9-A02F-3D63-D2B00ABA5C80}"/>
              </a:ext>
            </a:extLst>
          </p:cNvPr>
          <p:cNvPicPr>
            <a:picLocks noChangeAspect="1"/>
          </p:cNvPicPr>
          <p:nvPr/>
        </p:nvPicPr>
        <p:blipFill rotWithShape="1">
          <a:blip r:embed="rId2"/>
          <a:srcRect b="3870"/>
          <a:stretch/>
        </p:blipFill>
        <p:spPr>
          <a:xfrm>
            <a:off x="5562600" y="1743076"/>
            <a:ext cx="5876925" cy="3371848"/>
          </a:xfrm>
          <a:prstGeom prst="rect">
            <a:avLst/>
          </a:prstGeom>
        </p:spPr>
      </p:pic>
      <p:sp>
        <p:nvSpPr>
          <p:cNvPr id="5" name="Frame 4">
            <a:extLst>
              <a:ext uri="{FF2B5EF4-FFF2-40B4-BE49-F238E27FC236}">
                <a16:creationId xmlns:a16="http://schemas.microsoft.com/office/drawing/2014/main" id="{BED06690-AFD3-899F-D7D6-AA539487F4F6}"/>
              </a:ext>
            </a:extLst>
          </p:cNvPr>
          <p:cNvSpPr/>
          <p:nvPr/>
        </p:nvSpPr>
        <p:spPr>
          <a:xfrm>
            <a:off x="1" y="0"/>
            <a:ext cx="12191999" cy="6857999"/>
          </a:xfrm>
          <a:prstGeom prst="frame">
            <a:avLst>
              <a:gd name="adj1" fmla="val 7073"/>
            </a:avLst>
          </a:prstGeom>
          <a:solidFill>
            <a:srgbClr val="FACA00"/>
          </a:solidFill>
          <a:ln>
            <a:solidFill>
              <a:srgbClr val="FAC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7" name="Picture 6" descr="Logo&#10;&#10;Description automatically generated with low confidence">
            <a:extLst>
              <a:ext uri="{FF2B5EF4-FFF2-40B4-BE49-F238E27FC236}">
                <a16:creationId xmlns:a16="http://schemas.microsoft.com/office/drawing/2014/main" id="{A69249FD-1DD9-730D-9D60-D85612CF17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20350" y="5114924"/>
            <a:ext cx="1019175" cy="1019175"/>
          </a:xfrm>
          <a:prstGeom prst="rect">
            <a:avLst/>
          </a:prstGeom>
        </p:spPr>
      </p:pic>
      <p:pic>
        <p:nvPicPr>
          <p:cNvPr id="8" name="Picture 11" descr="logo">
            <a:extLst>
              <a:ext uri="{FF2B5EF4-FFF2-40B4-BE49-F238E27FC236}">
                <a16:creationId xmlns:a16="http://schemas.microsoft.com/office/drawing/2014/main" id="{724207F3-5DD2-FD81-003D-D5CC52B5DA8B}"/>
              </a:ext>
            </a:extLst>
          </p:cNvPr>
          <p:cNvPicPr>
            <a:picLocks noChangeAspect="1"/>
          </p:cNvPicPr>
          <p:nvPr/>
        </p:nvPicPr>
        <p:blipFill>
          <a:blip r:embed="rId4">
            <a:alphaModFix/>
            <a:extLst>
              <a:ext uri="{BEBA8EAE-BF5A-486C-A8C5-ECC9F3942E4B}">
                <a14:imgProps xmlns:a14="http://schemas.microsoft.com/office/drawing/2010/main">
                  <a14:imgLayer r:embed="rId5">
                    <a14:imgEffect>
                      <a14:sharpenSoften amount="-50000"/>
                    </a14:imgEffect>
                    <a14:imgEffect>
                      <a14:colorTemperature colorTemp="11200"/>
                    </a14:imgEffect>
                    <a14:imgEffect>
                      <a14:saturation sat="400000"/>
                    </a14:imgEffect>
                    <a14:imgEffect>
                      <a14:brightnessContrast bright="-20000" contrast="20000"/>
                    </a14:imgEffect>
                  </a14:imgLayer>
                </a14:imgProps>
              </a:ext>
            </a:extLst>
          </a:blip>
          <a:srcRect/>
          <a:stretch>
            <a:fillRect/>
          </a:stretch>
        </p:blipFill>
        <p:spPr>
          <a:xfrm>
            <a:off x="657471" y="5334000"/>
            <a:ext cx="2228357" cy="800099"/>
          </a:xfrm>
          <a:prstGeom prst="rect">
            <a:avLst/>
          </a:prstGeom>
          <a:noFill/>
          <a:ln cap="flat">
            <a:noFill/>
          </a:ln>
        </p:spPr>
      </p:pic>
      <p:sp>
        <p:nvSpPr>
          <p:cNvPr id="9" name="TextBox 8">
            <a:extLst>
              <a:ext uri="{FF2B5EF4-FFF2-40B4-BE49-F238E27FC236}">
                <a16:creationId xmlns:a16="http://schemas.microsoft.com/office/drawing/2014/main" id="{086AF64C-2819-B627-44D9-2257E2101F54}"/>
              </a:ext>
            </a:extLst>
          </p:cNvPr>
          <p:cNvSpPr txBox="1"/>
          <p:nvPr/>
        </p:nvSpPr>
        <p:spPr>
          <a:xfrm>
            <a:off x="748325" y="845640"/>
            <a:ext cx="10858254" cy="1200329"/>
          </a:xfrm>
          <a:prstGeom prst="rect">
            <a:avLst/>
          </a:prstGeom>
          <a:noFill/>
        </p:spPr>
        <p:txBody>
          <a:bodyPr wrap="square" rtlCol="0">
            <a:spAutoFit/>
          </a:bodyPr>
          <a:lstStyle/>
          <a:p>
            <a:pPr algn="ctr"/>
            <a:r>
              <a:rPr lang="en-GB" sz="7200" dirty="0">
                <a:solidFill>
                  <a:srgbClr val="FACA00"/>
                </a:solidFill>
                <a:latin typeface="Jumble" panose="02000503000000020004" pitchFamily="2" charset="0"/>
              </a:rPr>
              <a:t>Eden House</a:t>
            </a:r>
          </a:p>
        </p:txBody>
      </p:sp>
      <p:graphicFrame>
        <p:nvGraphicFramePr>
          <p:cNvPr id="2" name="Table 2">
            <a:extLst>
              <a:ext uri="{FF2B5EF4-FFF2-40B4-BE49-F238E27FC236}">
                <a16:creationId xmlns:a16="http://schemas.microsoft.com/office/drawing/2014/main" id="{1AF94354-FC58-E57F-4D0E-A45E16C8F1D9}"/>
              </a:ext>
            </a:extLst>
          </p:cNvPr>
          <p:cNvGraphicFramePr>
            <a:graphicFrameLocks noGrp="1"/>
          </p:cNvGraphicFramePr>
          <p:nvPr>
            <p:extLst>
              <p:ext uri="{D42A27DB-BD31-4B8C-83A1-F6EECF244321}">
                <p14:modId xmlns:p14="http://schemas.microsoft.com/office/powerpoint/2010/main" val="2455217913"/>
              </p:ext>
            </p:extLst>
          </p:nvPr>
        </p:nvGraphicFramePr>
        <p:xfrm>
          <a:off x="748325" y="2045969"/>
          <a:ext cx="4723421" cy="2966720"/>
        </p:xfrm>
        <a:graphic>
          <a:graphicData uri="http://schemas.openxmlformats.org/drawingml/2006/table">
            <a:tbl>
              <a:tblPr firstRow="1" bandRow="1">
                <a:tableStyleId>{073A0DAA-6AF3-43AB-8588-CEC1D06C72B9}</a:tableStyleId>
              </a:tblPr>
              <a:tblGrid>
                <a:gridCol w="4723421">
                  <a:extLst>
                    <a:ext uri="{9D8B030D-6E8A-4147-A177-3AD203B41FA5}">
                      <a16:colId xmlns:a16="http://schemas.microsoft.com/office/drawing/2014/main" val="97596007"/>
                    </a:ext>
                  </a:extLst>
                </a:gridCol>
              </a:tblGrid>
              <a:tr h="370840">
                <a:tc>
                  <a:txBody>
                    <a:bodyPr/>
                    <a:lstStyle/>
                    <a:p>
                      <a:pPr algn="ctr">
                        <a:lnSpc>
                          <a:spcPct val="107000"/>
                        </a:lnSpc>
                        <a:spcAft>
                          <a:spcPts val="800"/>
                        </a:spcAft>
                      </a:pPr>
                      <a:r>
                        <a:rPr lang="en-GB" sz="1200" b="1" dirty="0">
                          <a:solidFill>
                            <a:srgbClr val="FFFFFF"/>
                          </a:solidFill>
                          <a:effectLst/>
                          <a:latin typeface="Arial" panose="020B0604020202020204" pitchFamily="34" charset="0"/>
                          <a:cs typeface="Arial" panose="020B0604020202020204" pitchFamily="34" charset="0"/>
                        </a:rPr>
                        <a:t>EDEN HOUSE SITE</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731547538"/>
                  </a:ext>
                </a:extLst>
              </a:tr>
              <a:tr h="370840">
                <a:tc>
                  <a:txBody>
                    <a:bodyPr/>
                    <a:lstStyle/>
                    <a:p>
                      <a:pPr>
                        <a:lnSpc>
                          <a:spcPct val="107000"/>
                        </a:lnSpc>
                        <a:spcAft>
                          <a:spcPts val="800"/>
                        </a:spcAft>
                      </a:pPr>
                      <a:r>
                        <a:rPr lang="en-GB" sz="1000" dirty="0">
                          <a:effectLst/>
                          <a:latin typeface="Arial" panose="020B0604020202020204" pitchFamily="34" charset="0"/>
                          <a:cs typeface="Arial" panose="020B0604020202020204" pitchFamily="34" charset="0"/>
                        </a:rPr>
                        <a:t>New 3G sports pitch with floodlights, this is Sports England approved</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39370400"/>
                  </a:ext>
                </a:extLst>
              </a:tr>
              <a:tr h="370840">
                <a:tc>
                  <a:txBody>
                    <a:bodyPr/>
                    <a:lstStyle/>
                    <a:p>
                      <a:pPr>
                        <a:lnSpc>
                          <a:spcPct val="107000"/>
                        </a:lnSpc>
                        <a:spcAft>
                          <a:spcPts val="800"/>
                        </a:spcAft>
                      </a:pPr>
                      <a:r>
                        <a:rPr lang="en-GB" sz="1000" dirty="0">
                          <a:effectLst/>
                          <a:latin typeface="Arial" panose="020B0604020202020204" pitchFamily="34" charset="0"/>
                          <a:cs typeface="Arial" panose="020B0604020202020204" pitchFamily="34" charset="0"/>
                        </a:rPr>
                        <a:t>New Multi Use Games Area (MUGA)</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379589449"/>
                  </a:ext>
                </a:extLst>
              </a:tr>
              <a:tr h="370840">
                <a:tc>
                  <a:txBody>
                    <a:bodyPr/>
                    <a:lstStyle/>
                    <a:p>
                      <a:pPr>
                        <a:lnSpc>
                          <a:spcPct val="107000"/>
                        </a:lnSpc>
                        <a:spcAft>
                          <a:spcPts val="800"/>
                        </a:spcAft>
                      </a:pPr>
                      <a:r>
                        <a:rPr lang="en-GB" sz="1000" dirty="0">
                          <a:effectLst/>
                          <a:latin typeface="Arial" panose="020B0604020202020204" pitchFamily="34" charset="0"/>
                          <a:cs typeface="Arial" panose="020B0604020202020204" pitchFamily="34" charset="0"/>
                        </a:rPr>
                        <a:t>New Indoor Sports Hall with changing/shower facilities</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903811580"/>
                  </a:ext>
                </a:extLst>
              </a:tr>
              <a:tr h="370840">
                <a:tc>
                  <a:txBody>
                    <a:bodyPr/>
                    <a:lstStyle/>
                    <a:p>
                      <a:pPr>
                        <a:lnSpc>
                          <a:spcPct val="107000"/>
                        </a:lnSpc>
                        <a:spcAft>
                          <a:spcPts val="800"/>
                        </a:spcAft>
                      </a:pPr>
                      <a:r>
                        <a:rPr lang="en-GB" sz="1000" dirty="0">
                          <a:effectLst/>
                          <a:latin typeface="Arial" panose="020B0604020202020204" pitchFamily="34" charset="0"/>
                          <a:cs typeface="Arial" panose="020B0604020202020204" pitchFamily="34" charset="0"/>
                        </a:rPr>
                        <a:t>New Dining space</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053596432"/>
                  </a:ext>
                </a:extLst>
              </a:tr>
              <a:tr h="370840">
                <a:tc>
                  <a:txBody>
                    <a:bodyPr/>
                    <a:lstStyle/>
                    <a:p>
                      <a:pPr>
                        <a:lnSpc>
                          <a:spcPct val="107000"/>
                        </a:lnSpc>
                        <a:spcAft>
                          <a:spcPts val="800"/>
                        </a:spcAft>
                      </a:pPr>
                      <a:r>
                        <a:rPr lang="en-GB" sz="1000" dirty="0">
                          <a:effectLst/>
                          <a:latin typeface="Arial" panose="020B0604020202020204" pitchFamily="34" charset="0"/>
                          <a:cs typeface="Arial" panose="020B0604020202020204" pitchFamily="34" charset="0"/>
                        </a:rPr>
                        <a:t>New Library</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18688656"/>
                  </a:ext>
                </a:extLst>
              </a:tr>
              <a:tr h="370840">
                <a:tc>
                  <a:txBody>
                    <a:bodyPr/>
                    <a:lstStyle/>
                    <a:p>
                      <a:pPr>
                        <a:lnSpc>
                          <a:spcPct val="107000"/>
                        </a:lnSpc>
                        <a:spcAft>
                          <a:spcPts val="800"/>
                        </a:spcAft>
                      </a:pPr>
                      <a:r>
                        <a:rPr lang="en-GB" sz="1000">
                          <a:effectLst/>
                          <a:latin typeface="Arial" panose="020B0604020202020204" pitchFamily="34" charset="0"/>
                          <a:cs typeface="Arial" panose="020B0604020202020204" pitchFamily="34" charset="0"/>
                        </a:rPr>
                        <a:t>Special Educational Needs (SEN) Facilities</a:t>
                      </a:r>
                      <a:endParaRPr lang="en-GB"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746933879"/>
                  </a:ext>
                </a:extLst>
              </a:tr>
              <a:tr h="370840">
                <a:tc>
                  <a:txBody>
                    <a:bodyPr/>
                    <a:lstStyle/>
                    <a:p>
                      <a:pPr>
                        <a:lnSpc>
                          <a:spcPct val="107000"/>
                        </a:lnSpc>
                        <a:spcAft>
                          <a:spcPts val="800"/>
                        </a:spcAft>
                      </a:pPr>
                      <a:r>
                        <a:rPr lang="en-GB" sz="1000" dirty="0">
                          <a:effectLst/>
                          <a:latin typeface="Arial" panose="020B0604020202020204" pitchFamily="34" charset="0"/>
                          <a:cs typeface="Arial" panose="020B0604020202020204" pitchFamily="34" charset="0"/>
                        </a:rPr>
                        <a:t>State of the art new classrooms including Science laboratories, ICT and Business suite</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94228022"/>
                  </a:ext>
                </a:extLst>
              </a:tr>
            </a:tbl>
          </a:graphicData>
        </a:graphic>
      </p:graphicFrame>
    </p:spTree>
    <p:extLst>
      <p:ext uri="{BB962C8B-B14F-4D97-AF65-F5344CB8AC3E}">
        <p14:creationId xmlns:p14="http://schemas.microsoft.com/office/powerpoint/2010/main" val="4288203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a:extLst>
              <a:ext uri="{FF2B5EF4-FFF2-40B4-BE49-F238E27FC236}">
                <a16:creationId xmlns:a16="http://schemas.microsoft.com/office/drawing/2014/main" id="{BED06690-AFD3-899F-D7D6-AA539487F4F6}"/>
              </a:ext>
            </a:extLst>
          </p:cNvPr>
          <p:cNvSpPr/>
          <p:nvPr/>
        </p:nvSpPr>
        <p:spPr>
          <a:xfrm>
            <a:off x="0" y="0"/>
            <a:ext cx="12191999" cy="6857999"/>
          </a:xfrm>
          <a:prstGeom prst="frame">
            <a:avLst>
              <a:gd name="adj1" fmla="val 7073"/>
            </a:avLst>
          </a:prstGeom>
          <a:solidFill>
            <a:srgbClr val="FACA00"/>
          </a:solidFill>
          <a:ln>
            <a:solidFill>
              <a:srgbClr val="FAC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7" name="Picture 6" descr="Logo&#10;&#10;Description automatically generated with low confidence">
            <a:extLst>
              <a:ext uri="{FF2B5EF4-FFF2-40B4-BE49-F238E27FC236}">
                <a16:creationId xmlns:a16="http://schemas.microsoft.com/office/drawing/2014/main" id="{A69249FD-1DD9-730D-9D60-D85612CF17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20350" y="5114924"/>
            <a:ext cx="1019175" cy="1019175"/>
          </a:xfrm>
          <a:prstGeom prst="rect">
            <a:avLst/>
          </a:prstGeom>
        </p:spPr>
      </p:pic>
      <p:pic>
        <p:nvPicPr>
          <p:cNvPr id="8" name="Picture 11" descr="logo">
            <a:extLst>
              <a:ext uri="{FF2B5EF4-FFF2-40B4-BE49-F238E27FC236}">
                <a16:creationId xmlns:a16="http://schemas.microsoft.com/office/drawing/2014/main" id="{724207F3-5DD2-FD81-003D-D5CC52B5DA8B}"/>
              </a:ext>
            </a:extLst>
          </p:cNvPr>
          <p:cNvPicPr>
            <a:picLocks noChangeAspect="1"/>
          </p:cNvPicPr>
          <p:nvPr/>
        </p:nvPicPr>
        <p:blipFill>
          <a:blip r:embed="rId3">
            <a:alphaModFix/>
            <a:extLst>
              <a:ext uri="{BEBA8EAE-BF5A-486C-A8C5-ECC9F3942E4B}">
                <a14:imgProps xmlns:a14="http://schemas.microsoft.com/office/drawing/2010/main">
                  <a14:imgLayer r:embed="rId4">
                    <a14:imgEffect>
                      <a14:sharpenSoften amount="-50000"/>
                    </a14:imgEffect>
                    <a14:imgEffect>
                      <a14:colorTemperature colorTemp="11200"/>
                    </a14:imgEffect>
                    <a14:imgEffect>
                      <a14:saturation sat="400000"/>
                    </a14:imgEffect>
                    <a14:imgEffect>
                      <a14:brightnessContrast bright="-20000" contrast="20000"/>
                    </a14:imgEffect>
                  </a14:imgLayer>
                </a14:imgProps>
              </a:ext>
            </a:extLst>
          </a:blip>
          <a:srcRect/>
          <a:stretch>
            <a:fillRect/>
          </a:stretch>
        </p:blipFill>
        <p:spPr>
          <a:xfrm>
            <a:off x="657471" y="5334000"/>
            <a:ext cx="2228357" cy="800099"/>
          </a:xfrm>
          <a:prstGeom prst="rect">
            <a:avLst/>
          </a:prstGeom>
          <a:noFill/>
          <a:ln cap="flat">
            <a:noFill/>
          </a:ln>
        </p:spPr>
      </p:pic>
      <p:sp>
        <p:nvSpPr>
          <p:cNvPr id="9" name="TextBox 8">
            <a:extLst>
              <a:ext uri="{FF2B5EF4-FFF2-40B4-BE49-F238E27FC236}">
                <a16:creationId xmlns:a16="http://schemas.microsoft.com/office/drawing/2014/main" id="{086AF64C-2819-B627-44D9-2257E2101F54}"/>
              </a:ext>
            </a:extLst>
          </p:cNvPr>
          <p:cNvSpPr txBox="1"/>
          <p:nvPr/>
        </p:nvSpPr>
        <p:spPr>
          <a:xfrm>
            <a:off x="657471" y="800100"/>
            <a:ext cx="10867779" cy="1200329"/>
          </a:xfrm>
          <a:prstGeom prst="rect">
            <a:avLst/>
          </a:prstGeom>
          <a:noFill/>
        </p:spPr>
        <p:txBody>
          <a:bodyPr wrap="square" rtlCol="0">
            <a:spAutoFit/>
          </a:bodyPr>
          <a:lstStyle/>
          <a:p>
            <a:pPr algn="ctr"/>
            <a:r>
              <a:rPr lang="en-GB" sz="7200" dirty="0">
                <a:solidFill>
                  <a:srgbClr val="FACA00"/>
                </a:solidFill>
                <a:latin typeface="Jumble" panose="02000503000000020004" pitchFamily="2" charset="0"/>
              </a:rPr>
              <a:t>Link House</a:t>
            </a:r>
          </a:p>
        </p:txBody>
      </p:sp>
      <p:pic>
        <p:nvPicPr>
          <p:cNvPr id="3" name="Picture 2">
            <a:extLst>
              <a:ext uri="{FF2B5EF4-FFF2-40B4-BE49-F238E27FC236}">
                <a16:creationId xmlns:a16="http://schemas.microsoft.com/office/drawing/2014/main" id="{63A68B81-BED5-A28B-B3D5-AD7913FDBB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86206" y="1870199"/>
            <a:ext cx="5453319" cy="3117600"/>
          </a:xfrm>
          <a:prstGeom prst="rect">
            <a:avLst/>
          </a:prstGeom>
        </p:spPr>
      </p:pic>
      <p:graphicFrame>
        <p:nvGraphicFramePr>
          <p:cNvPr id="2" name="Table 2">
            <a:extLst>
              <a:ext uri="{FF2B5EF4-FFF2-40B4-BE49-F238E27FC236}">
                <a16:creationId xmlns:a16="http://schemas.microsoft.com/office/drawing/2014/main" id="{37B97584-E57E-DCD0-6D59-A097C6758538}"/>
              </a:ext>
            </a:extLst>
          </p:cNvPr>
          <p:cNvGraphicFramePr>
            <a:graphicFrameLocks noGrp="1"/>
          </p:cNvGraphicFramePr>
          <p:nvPr>
            <p:extLst>
              <p:ext uri="{D42A27DB-BD31-4B8C-83A1-F6EECF244321}">
                <p14:modId xmlns:p14="http://schemas.microsoft.com/office/powerpoint/2010/main" val="3118813953"/>
              </p:ext>
            </p:extLst>
          </p:nvPr>
        </p:nvGraphicFramePr>
        <p:xfrm>
          <a:off x="748325" y="2045969"/>
          <a:ext cx="4723421" cy="2966720"/>
        </p:xfrm>
        <a:graphic>
          <a:graphicData uri="http://schemas.openxmlformats.org/drawingml/2006/table">
            <a:tbl>
              <a:tblPr firstRow="1" bandRow="1">
                <a:tableStyleId>{073A0DAA-6AF3-43AB-8588-CEC1D06C72B9}</a:tableStyleId>
              </a:tblPr>
              <a:tblGrid>
                <a:gridCol w="4723421">
                  <a:extLst>
                    <a:ext uri="{9D8B030D-6E8A-4147-A177-3AD203B41FA5}">
                      <a16:colId xmlns:a16="http://schemas.microsoft.com/office/drawing/2014/main" val="97596007"/>
                    </a:ext>
                  </a:extLst>
                </a:gridCol>
              </a:tblGrid>
              <a:tr h="370840">
                <a:tc>
                  <a:txBody>
                    <a:bodyPr/>
                    <a:lstStyle/>
                    <a:p>
                      <a:pPr algn="ctr">
                        <a:lnSpc>
                          <a:spcPct val="107000"/>
                        </a:lnSpc>
                        <a:spcAft>
                          <a:spcPts val="800"/>
                        </a:spcAft>
                      </a:pPr>
                      <a:r>
                        <a:rPr lang="en-GB" sz="1200" b="1" dirty="0">
                          <a:solidFill>
                            <a:srgbClr val="FFFFFF"/>
                          </a:solidFill>
                          <a:effectLst/>
                          <a:latin typeface="Arial" panose="020B0604020202020204" pitchFamily="34" charset="0"/>
                          <a:cs typeface="Arial" panose="020B0604020202020204" pitchFamily="34" charset="0"/>
                        </a:rPr>
                        <a:t>LINK HOUSE SITE</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731547538"/>
                  </a:ext>
                </a:extLst>
              </a:tr>
              <a:tr h="370840">
                <a:tc>
                  <a:txBody>
                    <a:bodyPr/>
                    <a:lstStyle/>
                    <a:p>
                      <a:pPr>
                        <a:lnSpc>
                          <a:spcPct val="107000"/>
                        </a:lnSpc>
                        <a:spcAft>
                          <a:spcPts val="800"/>
                        </a:spcAft>
                      </a:pPr>
                      <a:r>
                        <a:rPr lang="en-GB" sz="1000">
                          <a:effectLst/>
                          <a:latin typeface="Arial" panose="020B0604020202020204" pitchFamily="34" charset="0"/>
                          <a:cs typeface="Arial" panose="020B0604020202020204" pitchFamily="34" charset="0"/>
                        </a:rPr>
                        <a:t>New Multi Use Games Area (MUGA)</a:t>
                      </a:r>
                      <a:endParaRPr lang="en-GB"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39370400"/>
                  </a:ext>
                </a:extLst>
              </a:tr>
              <a:tr h="370840">
                <a:tc>
                  <a:txBody>
                    <a:bodyPr/>
                    <a:lstStyle/>
                    <a:p>
                      <a:pPr>
                        <a:lnSpc>
                          <a:spcPct val="107000"/>
                        </a:lnSpc>
                        <a:spcAft>
                          <a:spcPts val="800"/>
                        </a:spcAft>
                      </a:pPr>
                      <a:r>
                        <a:rPr lang="en-GB" sz="1000" dirty="0">
                          <a:effectLst/>
                          <a:latin typeface="Arial" panose="020B0604020202020204" pitchFamily="34" charset="0"/>
                          <a:cs typeface="Arial" panose="020B0604020202020204" pitchFamily="34" charset="0"/>
                        </a:rPr>
                        <a:t>New Diwan Hall (Sikh Faith Education Facility) with shoe room</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379589449"/>
                  </a:ext>
                </a:extLst>
              </a:tr>
              <a:tr h="370840">
                <a:tc>
                  <a:txBody>
                    <a:bodyPr/>
                    <a:lstStyle/>
                    <a:p>
                      <a:pPr>
                        <a:lnSpc>
                          <a:spcPct val="107000"/>
                        </a:lnSpc>
                        <a:spcAft>
                          <a:spcPts val="800"/>
                        </a:spcAft>
                      </a:pPr>
                      <a:r>
                        <a:rPr lang="en-GB" sz="1000" dirty="0">
                          <a:effectLst/>
                          <a:latin typeface="Arial" panose="020B0604020202020204" pitchFamily="34" charset="0"/>
                          <a:cs typeface="Arial" panose="020B0604020202020204" pitchFamily="34" charset="0"/>
                        </a:rPr>
                        <a:t>New enclosed stairwells for improved access</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903811580"/>
                  </a:ext>
                </a:extLst>
              </a:tr>
              <a:tr h="370840">
                <a:tc>
                  <a:txBody>
                    <a:bodyPr/>
                    <a:lstStyle/>
                    <a:p>
                      <a:pPr>
                        <a:lnSpc>
                          <a:spcPct val="107000"/>
                        </a:lnSpc>
                        <a:spcAft>
                          <a:spcPts val="800"/>
                        </a:spcAft>
                      </a:pPr>
                      <a:r>
                        <a:rPr lang="en-GB" sz="1000" dirty="0">
                          <a:effectLst/>
                          <a:latin typeface="Arial" panose="020B0604020202020204" pitchFamily="34" charset="0"/>
                          <a:cs typeface="Arial" panose="020B0604020202020204" pitchFamily="34" charset="0"/>
                        </a:rPr>
                        <a:t>New extended Kitchen with new kitchen equipment</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053596432"/>
                  </a:ext>
                </a:extLst>
              </a:tr>
              <a:tr h="370840">
                <a:tc>
                  <a:txBody>
                    <a:bodyPr/>
                    <a:lstStyle/>
                    <a:p>
                      <a:pPr>
                        <a:lnSpc>
                          <a:spcPct val="107000"/>
                        </a:lnSpc>
                        <a:spcAft>
                          <a:spcPts val="800"/>
                        </a:spcAft>
                      </a:pPr>
                      <a:r>
                        <a:rPr lang="en-GB" sz="1000">
                          <a:effectLst/>
                          <a:latin typeface="Arial" panose="020B0604020202020204" pitchFamily="34" charset="0"/>
                          <a:cs typeface="Arial" panose="020B0604020202020204" pitchFamily="34" charset="0"/>
                        </a:rPr>
                        <a:t>New Library</a:t>
                      </a:r>
                      <a:endParaRPr lang="en-GB"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18688656"/>
                  </a:ext>
                </a:extLst>
              </a:tr>
              <a:tr h="370840">
                <a:tc>
                  <a:txBody>
                    <a:bodyPr/>
                    <a:lstStyle/>
                    <a:p>
                      <a:pPr>
                        <a:lnSpc>
                          <a:spcPct val="107000"/>
                        </a:lnSpc>
                        <a:spcAft>
                          <a:spcPts val="800"/>
                        </a:spcAft>
                      </a:pPr>
                      <a:r>
                        <a:rPr lang="en-GB" sz="1000">
                          <a:effectLst/>
                          <a:latin typeface="Arial" panose="020B0604020202020204" pitchFamily="34" charset="0"/>
                          <a:cs typeface="Arial" panose="020B0604020202020204" pitchFamily="34" charset="0"/>
                        </a:rPr>
                        <a:t>Flexible studio</a:t>
                      </a:r>
                      <a:endParaRPr lang="en-GB"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746933879"/>
                  </a:ext>
                </a:extLst>
              </a:tr>
              <a:tr h="370840">
                <a:tc>
                  <a:txBody>
                    <a:bodyPr/>
                    <a:lstStyle/>
                    <a:p>
                      <a:pPr>
                        <a:lnSpc>
                          <a:spcPct val="107000"/>
                        </a:lnSpc>
                        <a:spcAft>
                          <a:spcPts val="800"/>
                        </a:spcAft>
                      </a:pPr>
                      <a:r>
                        <a:rPr lang="en-GB" sz="1000" dirty="0">
                          <a:effectLst/>
                          <a:latin typeface="Arial" panose="020B0604020202020204" pitchFamily="34" charset="0"/>
                          <a:cs typeface="Arial" panose="020B0604020202020204" pitchFamily="34" charset="0"/>
                        </a:rPr>
                        <a:t>Fully refurbished new classrooms including Music, Dance, Drama Art, ICT, Design and Food Technology.</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94228022"/>
                  </a:ext>
                </a:extLst>
              </a:tr>
            </a:tbl>
          </a:graphicData>
        </a:graphic>
      </p:graphicFrame>
    </p:spTree>
    <p:extLst>
      <p:ext uri="{BB962C8B-B14F-4D97-AF65-F5344CB8AC3E}">
        <p14:creationId xmlns:p14="http://schemas.microsoft.com/office/powerpoint/2010/main" val="16971055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1937</TotalTime>
  <Words>1110</Words>
  <Application>Microsoft Office PowerPoint</Application>
  <PresentationFormat>Widescreen</PresentationFormat>
  <Paragraphs>190</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Arial Rounded MT Bold</vt:lpstr>
      <vt:lpstr>Calibri</vt:lpstr>
      <vt:lpstr>Calibri Light</vt:lpstr>
      <vt:lpstr>Jumble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 Heer</dc:creator>
  <cp:lastModifiedBy>S Heer</cp:lastModifiedBy>
  <cp:revision>20</cp:revision>
  <dcterms:created xsi:type="dcterms:W3CDTF">2023-01-26T19:42:55Z</dcterms:created>
  <dcterms:modified xsi:type="dcterms:W3CDTF">2023-03-16T19:13:48Z</dcterms:modified>
</cp:coreProperties>
</file>